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2"/>
  </p:notesMasterIdLst>
  <p:sldIdLst>
    <p:sldId id="256" r:id="rId5"/>
    <p:sldId id="257" r:id="rId6"/>
    <p:sldId id="262" r:id="rId7"/>
    <p:sldId id="263" r:id="rId8"/>
    <p:sldId id="264" r:id="rId9"/>
    <p:sldId id="288" r:id="rId10"/>
    <p:sldId id="265" r:id="rId11"/>
    <p:sldId id="267" r:id="rId12"/>
    <p:sldId id="268" r:id="rId13"/>
    <p:sldId id="291" r:id="rId14"/>
    <p:sldId id="269" r:id="rId15"/>
    <p:sldId id="284" r:id="rId16"/>
    <p:sldId id="271" r:id="rId17"/>
    <p:sldId id="281" r:id="rId18"/>
    <p:sldId id="287" r:id="rId19"/>
    <p:sldId id="285" r:id="rId20"/>
    <p:sldId id="273"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6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CB7F2-308B-42E8-AC42-9A892D7A3291}" v="105" dt="2022-12-04T19:10:37.520"/>
    <p1510:client id="{57CF780E-2E1E-48C1-BA3B-EEE9BD9AE690}" v="197" dt="2022-11-15T20:33:54.148"/>
    <p1510:client id="{5EF48DF0-5642-41CE-BDFF-6B08BF3B5616}" v="73" dt="2022-11-15T10:42:06.458"/>
    <p1510:client id="{97DFAF7A-9104-4243-BC73-EDC6986904B9}" v="18" dt="2022-12-04T13:17:14.400"/>
    <p1510:client id="{A37F2770-598B-4D74-AD18-097FECE4F376}" v="201" dt="2022-11-15T10:43:45.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24466aa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24466aa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Arial" panose="020B0604020202020204" pitchFamily="34" charset="0"/>
              <a:ea typeface="Didact Gothic"/>
              <a:cs typeface="Arial" panose="020B0604020202020204" pitchFamily="34" charset="0"/>
              <a:sym typeface="Didact Gothic"/>
            </a:endParaRPr>
          </a:p>
          <a:p>
            <a:pPr marL="0" lvl="0" indent="0" algn="l" rtl="0">
              <a:spcBef>
                <a:spcPts val="0"/>
              </a:spcBef>
              <a:spcAft>
                <a:spcPts val="0"/>
              </a:spcAft>
              <a:buNone/>
            </a:pPr>
            <a:endParaRPr sz="1200">
              <a:latin typeface="Arial" panose="020B0604020202020204" pitchFamily="34" charset="0"/>
              <a:ea typeface="Didact Gothic"/>
              <a:cs typeface="Arial" panose="020B0604020202020204" pitchFamily="34" charset="0"/>
              <a:sym typeface="Didact Gothic"/>
            </a:endParaRPr>
          </a:p>
          <a:p>
            <a:pPr marL="0" lvl="0" indent="0" algn="l" rtl="0">
              <a:spcBef>
                <a:spcPts val="0"/>
              </a:spcBef>
              <a:spcAft>
                <a:spcPts val="0"/>
              </a:spcAft>
              <a:buNone/>
            </a:pPr>
            <a:endParaRPr sz="1200">
              <a:latin typeface="Arial" panose="020B0604020202020204" pitchFamily="34" charset="0"/>
              <a:ea typeface="Didact Gothic"/>
              <a:cs typeface="Arial" panose="020B0604020202020204" pitchFamily="34" charset="0"/>
              <a:sym typeface="Didact 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f058007d6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0f058007d6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8044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f058007d6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f058007d6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24466aa1b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24466aa1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Een aantal hierop zetten?</a:t>
            </a:r>
            <a:endParaRPr/>
          </a:p>
        </p:txBody>
      </p:sp>
    </p:spTree>
    <p:extLst>
      <p:ext uri="{BB962C8B-B14F-4D97-AF65-F5344CB8AC3E}">
        <p14:creationId xmlns:p14="http://schemas.microsoft.com/office/powerpoint/2010/main" val="1007931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24466aa1b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24466aa1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Een aantal hierop zetten?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d24466aa1b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d24466aa1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f058007d6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f058007d6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780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0f058007d6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0f058007d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3209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0f058007d6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0f058007d6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d24466aa1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d24466aa1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24466aa1b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d24466aa1b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0f058007d6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0f058007d6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24466aa1b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d24466aa1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0f058007d6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0f058007d6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1917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24466aa1b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24466aa1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0f058007d6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0f058007d6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f058007d6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0f058007d6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hostili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8" name="Google Shape;58;p13"/>
          <p:cNvSpPr/>
          <p:nvPr/>
        </p:nvSpPr>
        <p:spPr>
          <a:xfrm>
            <a:off x="0" y="0"/>
            <a:ext cx="9158100" cy="3771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nl">
                <a:latin typeface="+mn-lt"/>
              </a:rPr>
              <a:t>     </a:t>
            </a:r>
            <a:endParaRPr>
              <a:latin typeface="+mn-lt"/>
            </a:endParaRPr>
          </a:p>
        </p:txBody>
      </p:sp>
      <p:sp>
        <p:nvSpPr>
          <p:cNvPr id="59" name="Google Shape;59;p13"/>
          <p:cNvSpPr txBox="1">
            <a:spLocks noGrp="1"/>
          </p:cNvSpPr>
          <p:nvPr>
            <p:ph type="ctrTitle"/>
          </p:nvPr>
        </p:nvSpPr>
        <p:spPr>
          <a:xfrm>
            <a:off x="325783" y="472660"/>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nl" sz="4100">
                <a:solidFill>
                  <a:srgbClr val="FFFFFF"/>
                </a:solidFill>
                <a:latin typeface="+mn-lt"/>
                <a:ea typeface="Comfortaa"/>
                <a:cs typeface="Comfortaa"/>
                <a:sym typeface="Comfortaa"/>
              </a:rPr>
              <a:t>Scenario Template</a:t>
            </a:r>
            <a:endParaRPr sz="4100">
              <a:solidFill>
                <a:srgbClr val="FFFFFF"/>
              </a:solidFill>
              <a:latin typeface="+mn-lt"/>
              <a:ea typeface="Comfortaa"/>
              <a:cs typeface="Comfortaa"/>
              <a:sym typeface="Comfortaa"/>
            </a:endParaRPr>
          </a:p>
        </p:txBody>
      </p:sp>
      <p:cxnSp>
        <p:nvCxnSpPr>
          <p:cNvPr id="60" name="Google Shape;60;p13"/>
          <p:cNvCxnSpPr/>
          <p:nvPr/>
        </p:nvCxnSpPr>
        <p:spPr>
          <a:xfrm>
            <a:off x="1299625" y="2675500"/>
            <a:ext cx="6601200" cy="600"/>
          </a:xfrm>
          <a:prstGeom prst="curvedConnector3">
            <a:avLst>
              <a:gd name="adj1" fmla="val 50000"/>
            </a:avLst>
          </a:prstGeom>
          <a:noFill/>
          <a:ln w="76200" cap="flat" cmpd="sng">
            <a:solidFill>
              <a:srgbClr val="D0E0E3"/>
            </a:solidFill>
            <a:prstDash val="solid"/>
            <a:round/>
            <a:headEnd type="none" w="med" len="med"/>
            <a:tailEnd type="none" w="med" len="med"/>
          </a:ln>
        </p:spPr>
      </p:cxnSp>
      <p:pic>
        <p:nvPicPr>
          <p:cNvPr id="2" name="Afbeelding 2">
            <a:extLst>
              <a:ext uri="{FF2B5EF4-FFF2-40B4-BE49-F238E27FC236}">
                <a16:creationId xmlns:a16="http://schemas.microsoft.com/office/drawing/2014/main" id="{7EC86BD7-A93A-BEF4-A296-A40DFCC7CDF4}"/>
              </a:ext>
            </a:extLst>
          </p:cNvPr>
          <p:cNvPicPr>
            <a:picLocks noChangeAspect="1"/>
          </p:cNvPicPr>
          <p:nvPr/>
        </p:nvPicPr>
        <p:blipFill>
          <a:blip r:embed="rId3"/>
          <a:stretch>
            <a:fillRect/>
          </a:stretch>
        </p:blipFill>
        <p:spPr>
          <a:xfrm>
            <a:off x="3400425" y="4074795"/>
            <a:ext cx="668655" cy="674370"/>
          </a:xfrm>
          <a:prstGeom prst="rect">
            <a:avLst/>
          </a:prstGeom>
        </p:spPr>
      </p:pic>
      <p:pic>
        <p:nvPicPr>
          <p:cNvPr id="3" name="Afbeelding 3">
            <a:extLst>
              <a:ext uri="{FF2B5EF4-FFF2-40B4-BE49-F238E27FC236}">
                <a16:creationId xmlns:a16="http://schemas.microsoft.com/office/drawing/2014/main" id="{2A1B609C-A628-85BE-E7F3-731699D50CBE}"/>
              </a:ext>
            </a:extLst>
          </p:cNvPr>
          <p:cNvPicPr>
            <a:picLocks noChangeAspect="1"/>
          </p:cNvPicPr>
          <p:nvPr/>
        </p:nvPicPr>
        <p:blipFill>
          <a:blip r:embed="rId4"/>
          <a:stretch>
            <a:fillRect/>
          </a:stretch>
        </p:blipFill>
        <p:spPr>
          <a:xfrm>
            <a:off x="2068830" y="4143375"/>
            <a:ext cx="590550" cy="590550"/>
          </a:xfrm>
          <a:prstGeom prst="rect">
            <a:avLst/>
          </a:prstGeom>
        </p:spPr>
      </p:pic>
      <p:pic>
        <p:nvPicPr>
          <p:cNvPr id="4" name="Afbeelding 4">
            <a:extLst>
              <a:ext uri="{FF2B5EF4-FFF2-40B4-BE49-F238E27FC236}">
                <a16:creationId xmlns:a16="http://schemas.microsoft.com/office/drawing/2014/main" id="{EACE4CEC-3DC3-7C46-BC2D-35BA89825958}"/>
              </a:ext>
            </a:extLst>
          </p:cNvPr>
          <p:cNvPicPr>
            <a:picLocks noChangeAspect="1"/>
          </p:cNvPicPr>
          <p:nvPr/>
        </p:nvPicPr>
        <p:blipFill>
          <a:blip r:embed="rId5"/>
          <a:stretch>
            <a:fillRect/>
          </a:stretch>
        </p:blipFill>
        <p:spPr>
          <a:xfrm>
            <a:off x="2766060" y="4183380"/>
            <a:ext cx="636270" cy="501015"/>
          </a:xfrm>
          <a:prstGeom prst="rect">
            <a:avLst/>
          </a:prstGeom>
        </p:spPr>
      </p:pic>
      <p:pic>
        <p:nvPicPr>
          <p:cNvPr id="5" name="Afbeelding 5">
            <a:extLst>
              <a:ext uri="{FF2B5EF4-FFF2-40B4-BE49-F238E27FC236}">
                <a16:creationId xmlns:a16="http://schemas.microsoft.com/office/drawing/2014/main" id="{F9EC142C-0B3D-5D1B-CC9C-42A4F1A9ECBD}"/>
              </a:ext>
            </a:extLst>
          </p:cNvPr>
          <p:cNvPicPr>
            <a:picLocks noChangeAspect="1"/>
          </p:cNvPicPr>
          <p:nvPr/>
        </p:nvPicPr>
        <p:blipFill>
          <a:blip r:embed="rId6"/>
          <a:stretch>
            <a:fillRect/>
          </a:stretch>
        </p:blipFill>
        <p:spPr>
          <a:xfrm>
            <a:off x="6383655" y="4183380"/>
            <a:ext cx="2407920" cy="501015"/>
          </a:xfrm>
          <a:prstGeom prst="rect">
            <a:avLst/>
          </a:prstGeom>
        </p:spPr>
      </p:pic>
      <p:pic>
        <p:nvPicPr>
          <p:cNvPr id="6" name="Afbeelding 6" descr="Afbeelding met tekst, illustratie&#10;&#10;Automatisch gegenereerde beschrijving">
            <a:extLst>
              <a:ext uri="{FF2B5EF4-FFF2-40B4-BE49-F238E27FC236}">
                <a16:creationId xmlns:a16="http://schemas.microsoft.com/office/drawing/2014/main" id="{D6A401A7-8494-6EC8-C808-0943A584B5D7}"/>
              </a:ext>
            </a:extLst>
          </p:cNvPr>
          <p:cNvPicPr>
            <a:picLocks noChangeAspect="1"/>
          </p:cNvPicPr>
          <p:nvPr/>
        </p:nvPicPr>
        <p:blipFill>
          <a:blip r:embed="rId7"/>
          <a:stretch>
            <a:fillRect/>
          </a:stretch>
        </p:blipFill>
        <p:spPr>
          <a:xfrm>
            <a:off x="274320" y="4183380"/>
            <a:ext cx="1739265" cy="502920"/>
          </a:xfrm>
          <a:prstGeom prst="rect">
            <a:avLst/>
          </a:prstGeom>
        </p:spPr>
      </p:pic>
      <p:pic>
        <p:nvPicPr>
          <p:cNvPr id="7" name="Afbeelding 7">
            <a:extLst>
              <a:ext uri="{FF2B5EF4-FFF2-40B4-BE49-F238E27FC236}">
                <a16:creationId xmlns:a16="http://schemas.microsoft.com/office/drawing/2014/main" id="{865BED87-C742-293D-266D-D29C832CAFC7}"/>
              </a:ext>
            </a:extLst>
          </p:cNvPr>
          <p:cNvPicPr>
            <a:picLocks noChangeAspect="1"/>
          </p:cNvPicPr>
          <p:nvPr/>
        </p:nvPicPr>
        <p:blipFill>
          <a:blip r:embed="rId8"/>
          <a:stretch>
            <a:fillRect/>
          </a:stretch>
        </p:blipFill>
        <p:spPr>
          <a:xfrm>
            <a:off x="4223385" y="4189095"/>
            <a:ext cx="2103120" cy="4972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6EB"/>
        </a:solidFill>
        <a:effectLst/>
      </p:bgPr>
    </p:bg>
    <p:spTree>
      <p:nvGrpSpPr>
        <p:cNvPr id="1" name="Shape 203"/>
        <p:cNvGrpSpPr/>
        <p:nvPr/>
      </p:nvGrpSpPr>
      <p:grpSpPr>
        <a:xfrm>
          <a:off x="0" y="0"/>
          <a:ext cx="0" cy="0"/>
          <a:chOff x="0" y="0"/>
          <a:chExt cx="0" cy="0"/>
        </a:xfrm>
      </p:grpSpPr>
      <p:sp>
        <p:nvSpPr>
          <p:cNvPr id="204" name="Google Shape;204;p25"/>
          <p:cNvSpPr/>
          <p:nvPr/>
        </p:nvSpPr>
        <p:spPr>
          <a:xfrm>
            <a:off x="154256" y="412989"/>
            <a:ext cx="1612769" cy="2043205"/>
          </a:xfrm>
          <a:prstGeom prst="rect">
            <a:avLst/>
          </a:prstGeom>
          <a:solidFill>
            <a:srgbClr val="FFFFFF">
              <a:alpha val="52740"/>
            </a:srgbClr>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1000">
                <a:latin typeface="+mn-lt"/>
                <a:ea typeface="Avenir"/>
                <a:cs typeface="Arial" panose="020B0604020202020204" pitchFamily="34" charset="0"/>
                <a:sym typeface="Avenir"/>
              </a:rPr>
              <a:t>Plaats hier een </a:t>
            </a:r>
          </a:p>
          <a:p>
            <a:pPr marL="0" lvl="0" indent="0" algn="ctr" rtl="0">
              <a:spcBef>
                <a:spcPts val="0"/>
              </a:spcBef>
              <a:spcAft>
                <a:spcPts val="0"/>
              </a:spcAft>
              <a:buNone/>
            </a:pPr>
            <a:r>
              <a:rPr lang="nl-BE" sz="1000">
                <a:latin typeface="+mn-lt"/>
                <a:ea typeface="Avenir"/>
                <a:cs typeface="Arial" panose="020B0604020202020204" pitchFamily="34" charset="0"/>
                <a:sym typeface="Avenir"/>
              </a:rPr>
              <a:t>voorlopige foto (verwijder dit kader om plaats te maken)</a:t>
            </a:r>
            <a:endParaRPr sz="1000">
              <a:latin typeface="+mn-lt"/>
              <a:ea typeface="Avenir"/>
              <a:cs typeface="Arial" panose="020B0604020202020204" pitchFamily="34" charset="0"/>
              <a:sym typeface="Avenir"/>
            </a:endParaRPr>
          </a:p>
        </p:txBody>
      </p:sp>
      <p:sp>
        <p:nvSpPr>
          <p:cNvPr id="205" name="Google Shape;205;p25"/>
          <p:cNvSpPr txBox="1"/>
          <p:nvPr/>
        </p:nvSpPr>
        <p:spPr>
          <a:xfrm>
            <a:off x="1835352" y="412671"/>
            <a:ext cx="7226034" cy="2039968"/>
          </a:xfrm>
          <a:prstGeom prst="rect">
            <a:avLst/>
          </a:prstGeom>
          <a:solidFill>
            <a:srgbClr val="FFFFFF">
              <a:alpha val="52740"/>
            </a:srgbClr>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nl" sz="800" b="1">
                <a:solidFill>
                  <a:srgbClr val="434343"/>
                </a:solidFill>
                <a:latin typeface="+mn-lt"/>
                <a:ea typeface="Avenir"/>
                <a:sym typeface="Avenir"/>
              </a:rPr>
              <a:t>Naam:</a:t>
            </a:r>
          </a:p>
          <a:p>
            <a:pPr marL="0" lvl="0" indent="0" algn="l" rtl="0">
              <a:lnSpc>
                <a:spcPct val="150000"/>
              </a:lnSpc>
              <a:spcBef>
                <a:spcPts val="0"/>
              </a:spcBef>
              <a:spcAft>
                <a:spcPts val="0"/>
              </a:spcAft>
              <a:buNone/>
            </a:pPr>
            <a:r>
              <a:rPr lang="nl" sz="800" b="1">
                <a:solidFill>
                  <a:srgbClr val="434343"/>
                </a:solidFill>
                <a:latin typeface="+mn-lt"/>
                <a:ea typeface="Avenir"/>
                <a:sym typeface="Avenir"/>
              </a:rPr>
              <a:t>Leeftijd:</a:t>
            </a:r>
            <a:endParaRPr lang="nl" sz="800" b="1">
              <a:solidFill>
                <a:srgbClr val="434343"/>
              </a:solidFill>
              <a:latin typeface="+mn-lt"/>
              <a:ea typeface="Avenir"/>
            </a:endParaRPr>
          </a:p>
          <a:p>
            <a:pPr marL="0" lvl="0" indent="0" algn="l" rtl="0">
              <a:lnSpc>
                <a:spcPct val="150000"/>
              </a:lnSpc>
              <a:spcBef>
                <a:spcPts val="0"/>
              </a:spcBef>
              <a:spcAft>
                <a:spcPts val="0"/>
              </a:spcAft>
              <a:buNone/>
            </a:pPr>
            <a:r>
              <a:rPr lang="nl" sz="800" b="1">
                <a:solidFill>
                  <a:srgbClr val="434343"/>
                </a:solidFill>
                <a:latin typeface="+mn-lt"/>
                <a:ea typeface="Avenir"/>
                <a:sym typeface="Avenir"/>
              </a:rPr>
              <a:t>Functie (job) collega:</a:t>
            </a:r>
            <a:endParaRPr lang="nl" sz="800" b="1">
              <a:solidFill>
                <a:srgbClr val="434343"/>
              </a:solidFill>
              <a:latin typeface="+mn-lt"/>
              <a:ea typeface="Avenir"/>
            </a:endParaRPr>
          </a:p>
          <a:p>
            <a:pPr marL="0" lvl="0" indent="0" algn="l" rtl="0">
              <a:lnSpc>
                <a:spcPct val="150000"/>
              </a:lnSpc>
              <a:spcBef>
                <a:spcPts val="0"/>
              </a:spcBef>
              <a:spcAft>
                <a:spcPts val="0"/>
              </a:spcAft>
              <a:buNone/>
            </a:pPr>
            <a:endParaRPr sz="800" b="1">
              <a:solidFill>
                <a:srgbClr val="434343"/>
              </a:solidFill>
              <a:latin typeface="+mn-lt"/>
              <a:ea typeface="Avenir"/>
              <a:cs typeface="Arial" panose="020B0604020202020204" pitchFamily="34" charset="0"/>
              <a:sym typeface="Avenir"/>
            </a:endParaRPr>
          </a:p>
          <a:p>
            <a:pPr marL="0" lvl="0" indent="0" algn="l" rtl="0">
              <a:lnSpc>
                <a:spcPct val="150000"/>
              </a:lnSpc>
              <a:spcBef>
                <a:spcPts val="0"/>
              </a:spcBef>
              <a:spcAft>
                <a:spcPts val="0"/>
              </a:spcAft>
              <a:buNone/>
            </a:pPr>
            <a:r>
              <a:rPr lang="nl" sz="800" b="1">
                <a:solidFill>
                  <a:srgbClr val="434343"/>
                </a:solidFill>
                <a:latin typeface="+mn-lt"/>
                <a:ea typeface="Avenir"/>
                <a:sym typeface="Avenir"/>
              </a:rPr>
              <a:t>Visuele omschrijving:</a:t>
            </a:r>
            <a:endParaRPr lang="nl" sz="800" b="1">
              <a:solidFill>
                <a:srgbClr val="434343"/>
              </a:solidFill>
              <a:latin typeface="+mn-lt"/>
              <a:ea typeface="Avenir"/>
            </a:endParaRPr>
          </a:p>
          <a:p>
            <a:pPr marL="0" lvl="0" indent="0" algn="l" rtl="0">
              <a:lnSpc>
                <a:spcPct val="150000"/>
              </a:lnSpc>
              <a:spcBef>
                <a:spcPts val="0"/>
              </a:spcBef>
              <a:spcAft>
                <a:spcPts val="0"/>
              </a:spcAft>
              <a:buNone/>
            </a:pPr>
            <a:endParaRPr lang="nl" sz="800" b="1">
              <a:solidFill>
                <a:srgbClr val="434343"/>
              </a:solidFill>
              <a:latin typeface="+mn-lt"/>
              <a:ea typeface="Avenir"/>
              <a:cs typeface="Arial" panose="020B0604020202020204" pitchFamily="34" charset="0"/>
              <a:sym typeface="Avenir"/>
            </a:endParaRPr>
          </a:p>
          <a:p>
            <a:pPr marL="0" lvl="0" indent="0" algn="l" rtl="0">
              <a:lnSpc>
                <a:spcPct val="150000"/>
              </a:lnSpc>
              <a:spcBef>
                <a:spcPts val="0"/>
              </a:spcBef>
              <a:spcAft>
                <a:spcPts val="0"/>
              </a:spcAft>
              <a:buNone/>
            </a:pPr>
            <a:r>
              <a:rPr lang="nl" sz="800" b="1">
                <a:solidFill>
                  <a:srgbClr val="434343"/>
                </a:solidFill>
                <a:latin typeface="+mn-lt"/>
                <a:ea typeface="Avenir"/>
                <a:sym typeface="Avenir"/>
              </a:rPr>
              <a:t>Karaktereigenschappen:</a:t>
            </a:r>
            <a:endParaRPr lang="nl" sz="800" b="1">
              <a:solidFill>
                <a:srgbClr val="434343"/>
              </a:solidFill>
              <a:latin typeface="+mn-lt"/>
              <a:ea typeface="Avenir"/>
            </a:endParaRPr>
          </a:p>
          <a:p>
            <a:pPr marL="0" lvl="0" indent="0" algn="l" rtl="0">
              <a:lnSpc>
                <a:spcPct val="150000"/>
              </a:lnSpc>
              <a:spcBef>
                <a:spcPts val="0"/>
              </a:spcBef>
              <a:spcAft>
                <a:spcPts val="0"/>
              </a:spcAft>
              <a:buNone/>
            </a:pPr>
            <a:endParaRPr lang="nl" sz="800" b="1">
              <a:solidFill>
                <a:srgbClr val="434343"/>
              </a:solidFill>
              <a:latin typeface="+mn-lt"/>
              <a:ea typeface="Avenir"/>
              <a:cs typeface="Arial" panose="020B0604020202020204" pitchFamily="34" charset="0"/>
              <a:sym typeface="Avenir"/>
            </a:endParaRPr>
          </a:p>
          <a:p>
            <a:pPr marL="0" lvl="0" indent="0" algn="l" rtl="0">
              <a:lnSpc>
                <a:spcPct val="150000"/>
              </a:lnSpc>
              <a:spcBef>
                <a:spcPts val="0"/>
              </a:spcBef>
              <a:spcAft>
                <a:spcPts val="0"/>
              </a:spcAft>
              <a:buNone/>
            </a:pPr>
            <a:r>
              <a:rPr lang="nl" sz="800" b="1">
                <a:solidFill>
                  <a:srgbClr val="434343"/>
                </a:solidFill>
                <a:latin typeface="+mn-lt"/>
                <a:ea typeface="Avenir"/>
                <a:sym typeface="Avenir"/>
              </a:rPr>
              <a:t>Functie in het scenario:</a:t>
            </a:r>
            <a:endParaRPr sz="800" b="1">
              <a:solidFill>
                <a:srgbClr val="434343"/>
              </a:solidFill>
              <a:latin typeface="+mn-lt"/>
              <a:ea typeface="Avenir"/>
              <a:sym typeface="Avenir"/>
            </a:endParaRPr>
          </a:p>
          <a:p>
            <a:pPr marL="0" lvl="0" indent="0" algn="l" rtl="0">
              <a:lnSpc>
                <a:spcPct val="150000"/>
              </a:lnSpc>
              <a:spcBef>
                <a:spcPts val="0"/>
              </a:spcBef>
              <a:spcAft>
                <a:spcPts val="0"/>
              </a:spcAft>
              <a:buNone/>
            </a:pPr>
            <a:endParaRPr sz="1000">
              <a:solidFill>
                <a:srgbClr val="434343"/>
              </a:solidFill>
              <a:latin typeface="+mn-lt"/>
              <a:ea typeface="Avenir"/>
              <a:cs typeface="Arial" panose="020B0604020202020204" pitchFamily="34" charset="0"/>
              <a:sym typeface="Avenir"/>
            </a:endParaRPr>
          </a:p>
        </p:txBody>
      </p:sp>
      <p:sp>
        <p:nvSpPr>
          <p:cNvPr id="7" name="Tekstvak 6">
            <a:extLst>
              <a:ext uri="{FF2B5EF4-FFF2-40B4-BE49-F238E27FC236}">
                <a16:creationId xmlns:a16="http://schemas.microsoft.com/office/drawing/2014/main" id="{3A835B70-49B0-7743-C5F2-C7134A59AF75}"/>
              </a:ext>
            </a:extLst>
          </p:cNvPr>
          <p:cNvSpPr txBox="1"/>
          <p:nvPr/>
        </p:nvSpPr>
        <p:spPr>
          <a:xfrm>
            <a:off x="156634" y="76575"/>
            <a:ext cx="20773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t>COLLEGA</a:t>
            </a:r>
          </a:p>
        </p:txBody>
      </p:sp>
      <p:sp>
        <p:nvSpPr>
          <p:cNvPr id="5" name="Google Shape;204;p25">
            <a:extLst>
              <a:ext uri="{FF2B5EF4-FFF2-40B4-BE49-F238E27FC236}">
                <a16:creationId xmlns:a16="http://schemas.microsoft.com/office/drawing/2014/main" id="{36826715-E909-AFA7-6B0A-1A2F3FE012D4}"/>
              </a:ext>
            </a:extLst>
          </p:cNvPr>
          <p:cNvSpPr/>
          <p:nvPr/>
        </p:nvSpPr>
        <p:spPr>
          <a:xfrm>
            <a:off x="154255" y="2921572"/>
            <a:ext cx="1612769" cy="2043205"/>
          </a:xfrm>
          <a:prstGeom prst="rect">
            <a:avLst/>
          </a:prstGeom>
          <a:solidFill>
            <a:srgbClr val="FFFFFF">
              <a:alpha val="52740"/>
            </a:srgbClr>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1000">
                <a:latin typeface="+mn-lt"/>
                <a:ea typeface="Avenir"/>
                <a:cs typeface="Arial" panose="020B0604020202020204" pitchFamily="34" charset="0"/>
                <a:sym typeface="Avenir"/>
              </a:rPr>
              <a:t>Plaats hier een </a:t>
            </a:r>
          </a:p>
          <a:p>
            <a:pPr marL="0" lvl="0" indent="0" algn="ctr" rtl="0">
              <a:spcBef>
                <a:spcPts val="0"/>
              </a:spcBef>
              <a:spcAft>
                <a:spcPts val="0"/>
              </a:spcAft>
              <a:buNone/>
            </a:pPr>
            <a:r>
              <a:rPr lang="nl-BE" sz="1000">
                <a:latin typeface="+mn-lt"/>
                <a:ea typeface="Avenir"/>
                <a:cs typeface="Arial" panose="020B0604020202020204" pitchFamily="34" charset="0"/>
                <a:sym typeface="Avenir"/>
              </a:rPr>
              <a:t>voorlopige foto (verwijder dit kader om plaats te maken)</a:t>
            </a:r>
            <a:endParaRPr sz="1000">
              <a:latin typeface="+mn-lt"/>
              <a:ea typeface="Avenir"/>
              <a:cs typeface="Arial" panose="020B0604020202020204" pitchFamily="34" charset="0"/>
              <a:sym typeface="Avenir"/>
            </a:endParaRPr>
          </a:p>
        </p:txBody>
      </p:sp>
      <p:sp>
        <p:nvSpPr>
          <p:cNvPr id="6" name="Google Shape;205;p25">
            <a:extLst>
              <a:ext uri="{FF2B5EF4-FFF2-40B4-BE49-F238E27FC236}">
                <a16:creationId xmlns:a16="http://schemas.microsoft.com/office/drawing/2014/main" id="{CCB2BE40-A20B-D23C-0604-0E087E176C0C}"/>
              </a:ext>
            </a:extLst>
          </p:cNvPr>
          <p:cNvSpPr txBox="1"/>
          <p:nvPr/>
        </p:nvSpPr>
        <p:spPr>
          <a:xfrm>
            <a:off x="1835351" y="2921254"/>
            <a:ext cx="7226034" cy="2039968"/>
          </a:xfrm>
          <a:prstGeom prst="rect">
            <a:avLst/>
          </a:prstGeom>
          <a:solidFill>
            <a:srgbClr val="FFFFFF">
              <a:alpha val="52740"/>
            </a:srgbClr>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nl" sz="800" b="1">
                <a:solidFill>
                  <a:srgbClr val="434343"/>
                </a:solidFill>
                <a:latin typeface="+mn-lt"/>
                <a:ea typeface="Avenir"/>
                <a:sym typeface="Avenir"/>
              </a:rPr>
              <a:t>Naam:</a:t>
            </a:r>
          </a:p>
          <a:p>
            <a:pPr marL="0" lvl="0" indent="0" algn="l" rtl="0">
              <a:lnSpc>
                <a:spcPct val="150000"/>
              </a:lnSpc>
              <a:spcBef>
                <a:spcPts val="0"/>
              </a:spcBef>
              <a:spcAft>
                <a:spcPts val="0"/>
              </a:spcAft>
              <a:buNone/>
            </a:pPr>
            <a:r>
              <a:rPr lang="nl" sz="800" b="1">
                <a:solidFill>
                  <a:srgbClr val="434343"/>
                </a:solidFill>
                <a:latin typeface="+mn-lt"/>
                <a:ea typeface="Avenir"/>
                <a:sym typeface="Avenir"/>
              </a:rPr>
              <a:t>Leeftijd:</a:t>
            </a:r>
            <a:endParaRPr lang="nl" sz="800" b="1">
              <a:solidFill>
                <a:srgbClr val="434343"/>
              </a:solidFill>
              <a:latin typeface="+mn-lt"/>
              <a:ea typeface="Avenir"/>
            </a:endParaRPr>
          </a:p>
          <a:p>
            <a:pPr marL="0" lvl="0" indent="0" algn="l" rtl="0">
              <a:lnSpc>
                <a:spcPct val="150000"/>
              </a:lnSpc>
              <a:spcBef>
                <a:spcPts val="0"/>
              </a:spcBef>
              <a:spcAft>
                <a:spcPts val="0"/>
              </a:spcAft>
              <a:buNone/>
            </a:pPr>
            <a:r>
              <a:rPr lang="nl" sz="800" b="1">
                <a:solidFill>
                  <a:srgbClr val="434343"/>
                </a:solidFill>
                <a:latin typeface="+mn-lt"/>
                <a:ea typeface="Avenir"/>
                <a:sym typeface="Avenir"/>
              </a:rPr>
              <a:t>Functie (job) collega:</a:t>
            </a:r>
            <a:endParaRPr lang="nl" sz="800" b="1">
              <a:solidFill>
                <a:srgbClr val="434343"/>
              </a:solidFill>
              <a:latin typeface="+mn-lt"/>
              <a:ea typeface="Avenir"/>
            </a:endParaRPr>
          </a:p>
          <a:p>
            <a:pPr marL="0" lvl="0" indent="0" algn="l" rtl="0">
              <a:lnSpc>
                <a:spcPct val="150000"/>
              </a:lnSpc>
              <a:spcBef>
                <a:spcPts val="0"/>
              </a:spcBef>
              <a:spcAft>
                <a:spcPts val="0"/>
              </a:spcAft>
              <a:buNone/>
            </a:pPr>
            <a:endParaRPr sz="800" b="1">
              <a:solidFill>
                <a:srgbClr val="434343"/>
              </a:solidFill>
              <a:latin typeface="+mn-lt"/>
              <a:ea typeface="Avenir"/>
              <a:cs typeface="Arial" panose="020B0604020202020204" pitchFamily="34" charset="0"/>
              <a:sym typeface="Avenir"/>
            </a:endParaRPr>
          </a:p>
          <a:p>
            <a:pPr marL="0" lvl="0" indent="0" algn="l" rtl="0">
              <a:lnSpc>
                <a:spcPct val="150000"/>
              </a:lnSpc>
              <a:spcBef>
                <a:spcPts val="0"/>
              </a:spcBef>
              <a:spcAft>
                <a:spcPts val="0"/>
              </a:spcAft>
              <a:buNone/>
            </a:pPr>
            <a:r>
              <a:rPr lang="nl" sz="800" b="1">
                <a:solidFill>
                  <a:srgbClr val="434343"/>
                </a:solidFill>
                <a:latin typeface="+mn-lt"/>
                <a:ea typeface="Avenir"/>
                <a:sym typeface="Avenir"/>
              </a:rPr>
              <a:t>Visuele omschrijving:</a:t>
            </a:r>
            <a:endParaRPr lang="nl" sz="800" b="1">
              <a:solidFill>
                <a:srgbClr val="434343"/>
              </a:solidFill>
              <a:latin typeface="+mn-lt"/>
              <a:ea typeface="Avenir"/>
            </a:endParaRPr>
          </a:p>
          <a:p>
            <a:pPr marL="0" lvl="0" indent="0" algn="l" rtl="0">
              <a:lnSpc>
                <a:spcPct val="150000"/>
              </a:lnSpc>
              <a:spcBef>
                <a:spcPts val="0"/>
              </a:spcBef>
              <a:spcAft>
                <a:spcPts val="0"/>
              </a:spcAft>
              <a:buNone/>
            </a:pPr>
            <a:endParaRPr lang="nl" sz="800" b="1">
              <a:solidFill>
                <a:srgbClr val="434343"/>
              </a:solidFill>
              <a:latin typeface="+mn-lt"/>
              <a:ea typeface="Avenir"/>
              <a:cs typeface="Arial" panose="020B0604020202020204" pitchFamily="34" charset="0"/>
              <a:sym typeface="Avenir"/>
            </a:endParaRPr>
          </a:p>
          <a:p>
            <a:pPr marL="0" lvl="0" indent="0" algn="l" rtl="0">
              <a:lnSpc>
                <a:spcPct val="150000"/>
              </a:lnSpc>
              <a:spcBef>
                <a:spcPts val="0"/>
              </a:spcBef>
              <a:spcAft>
                <a:spcPts val="0"/>
              </a:spcAft>
              <a:buNone/>
            </a:pPr>
            <a:r>
              <a:rPr lang="nl" sz="800" b="1">
                <a:solidFill>
                  <a:srgbClr val="434343"/>
                </a:solidFill>
                <a:latin typeface="+mn-lt"/>
                <a:ea typeface="Avenir"/>
                <a:sym typeface="Avenir"/>
              </a:rPr>
              <a:t>Karaktereigenschappen:</a:t>
            </a:r>
            <a:endParaRPr lang="nl" sz="800" b="1">
              <a:solidFill>
                <a:srgbClr val="434343"/>
              </a:solidFill>
              <a:latin typeface="+mn-lt"/>
              <a:ea typeface="Avenir"/>
            </a:endParaRPr>
          </a:p>
          <a:p>
            <a:pPr marL="0" lvl="0" indent="0" algn="l" rtl="0">
              <a:lnSpc>
                <a:spcPct val="150000"/>
              </a:lnSpc>
              <a:spcBef>
                <a:spcPts val="0"/>
              </a:spcBef>
              <a:spcAft>
                <a:spcPts val="0"/>
              </a:spcAft>
              <a:buNone/>
            </a:pPr>
            <a:endParaRPr lang="nl" sz="800" b="1">
              <a:solidFill>
                <a:srgbClr val="434343"/>
              </a:solidFill>
              <a:latin typeface="+mn-lt"/>
              <a:ea typeface="Avenir"/>
              <a:cs typeface="Arial" panose="020B0604020202020204" pitchFamily="34" charset="0"/>
              <a:sym typeface="Avenir"/>
            </a:endParaRPr>
          </a:p>
          <a:p>
            <a:pPr marL="0" lvl="0" indent="0" algn="l" rtl="0">
              <a:lnSpc>
                <a:spcPct val="150000"/>
              </a:lnSpc>
              <a:spcBef>
                <a:spcPts val="0"/>
              </a:spcBef>
              <a:spcAft>
                <a:spcPts val="0"/>
              </a:spcAft>
              <a:buNone/>
            </a:pPr>
            <a:r>
              <a:rPr lang="nl" sz="800" b="1">
                <a:solidFill>
                  <a:srgbClr val="434343"/>
                </a:solidFill>
                <a:latin typeface="+mn-lt"/>
                <a:ea typeface="Avenir"/>
                <a:sym typeface="Avenir"/>
              </a:rPr>
              <a:t>Functie in het scenario:</a:t>
            </a:r>
            <a:endParaRPr sz="800" b="1">
              <a:solidFill>
                <a:srgbClr val="434343"/>
              </a:solidFill>
              <a:latin typeface="+mn-lt"/>
              <a:ea typeface="Avenir"/>
              <a:sym typeface="Avenir"/>
            </a:endParaRPr>
          </a:p>
          <a:p>
            <a:pPr marL="0" lvl="0" indent="0" algn="l" rtl="0">
              <a:lnSpc>
                <a:spcPct val="150000"/>
              </a:lnSpc>
              <a:spcBef>
                <a:spcPts val="0"/>
              </a:spcBef>
              <a:spcAft>
                <a:spcPts val="0"/>
              </a:spcAft>
              <a:buNone/>
            </a:pPr>
            <a:endParaRPr sz="1000">
              <a:solidFill>
                <a:srgbClr val="434343"/>
              </a:solidFill>
              <a:latin typeface="+mn-lt"/>
              <a:ea typeface="Avenir"/>
              <a:cs typeface="Arial" panose="020B0604020202020204" pitchFamily="34" charset="0"/>
              <a:sym typeface="Avenir"/>
            </a:endParaRPr>
          </a:p>
        </p:txBody>
      </p:sp>
      <p:sp>
        <p:nvSpPr>
          <p:cNvPr id="8" name="Tekstvak 7">
            <a:extLst>
              <a:ext uri="{FF2B5EF4-FFF2-40B4-BE49-F238E27FC236}">
                <a16:creationId xmlns:a16="http://schemas.microsoft.com/office/drawing/2014/main" id="{BBC89AE9-E05D-B30A-5280-5F1FAA77833A}"/>
              </a:ext>
            </a:extLst>
          </p:cNvPr>
          <p:cNvSpPr txBox="1"/>
          <p:nvPr/>
        </p:nvSpPr>
        <p:spPr>
          <a:xfrm>
            <a:off x="156633" y="2585158"/>
            <a:ext cx="20773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t>COLLEGA</a:t>
            </a:r>
          </a:p>
        </p:txBody>
      </p:sp>
    </p:spTree>
    <p:extLst>
      <p:ext uri="{BB962C8B-B14F-4D97-AF65-F5344CB8AC3E}">
        <p14:creationId xmlns:p14="http://schemas.microsoft.com/office/powerpoint/2010/main" val="2714925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14"/>
        <p:cNvGrpSpPr/>
        <p:nvPr/>
      </p:nvGrpSpPr>
      <p:grpSpPr>
        <a:xfrm>
          <a:off x="0" y="0"/>
          <a:ext cx="0" cy="0"/>
          <a:chOff x="0" y="0"/>
          <a:chExt cx="0" cy="0"/>
        </a:xfrm>
      </p:grpSpPr>
      <p:sp>
        <p:nvSpPr>
          <p:cNvPr id="215" name="Google Shape;215;p26"/>
          <p:cNvSpPr txBox="1"/>
          <p:nvPr/>
        </p:nvSpPr>
        <p:spPr>
          <a:xfrm flipH="1">
            <a:off x="1105650" y="2085300"/>
            <a:ext cx="6932700" cy="97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4000" b="1" dirty="0">
                <a:solidFill>
                  <a:schemeClr val="lt1"/>
                </a:solidFill>
                <a:latin typeface="+mn-lt"/>
                <a:ea typeface="Avenir"/>
                <a:sym typeface="Avenir"/>
              </a:rPr>
              <a:t>4. Keuzemomenten</a:t>
            </a:r>
            <a:endParaRPr sz="4000" b="1" dirty="0">
              <a:solidFill>
                <a:schemeClr val="lt1"/>
              </a:solidFill>
              <a:latin typeface="+mn-lt"/>
              <a:ea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6EB"/>
        </a:solidFill>
        <a:effectLst/>
      </p:bgPr>
    </p:bg>
    <p:spTree>
      <p:nvGrpSpPr>
        <p:cNvPr id="1" name="Shape 225"/>
        <p:cNvGrpSpPr/>
        <p:nvPr/>
      </p:nvGrpSpPr>
      <p:grpSpPr>
        <a:xfrm>
          <a:off x="0" y="0"/>
          <a:ext cx="0" cy="0"/>
          <a:chOff x="0" y="0"/>
          <a:chExt cx="0" cy="0"/>
        </a:xfrm>
      </p:grpSpPr>
      <p:sp>
        <p:nvSpPr>
          <p:cNvPr id="226" name="Google Shape;226;p28"/>
          <p:cNvSpPr txBox="1">
            <a:spLocks noGrp="1"/>
          </p:cNvSpPr>
          <p:nvPr>
            <p:ph type="body" idx="1"/>
          </p:nvPr>
        </p:nvSpPr>
        <p:spPr>
          <a:xfrm>
            <a:off x="200600" y="139475"/>
            <a:ext cx="1701300" cy="4879800"/>
          </a:xfrm>
          <a:prstGeom prst="rect">
            <a:avLst/>
          </a:prstGeom>
          <a:solidFill>
            <a:srgbClr val="FFFFFF">
              <a:alpha val="45270"/>
            </a:srgbClr>
          </a:solidFill>
        </p:spPr>
        <p:txBody>
          <a:bodyPr spcFirstLastPara="1" wrap="square" lIns="91425" tIns="91425" rIns="91425" bIns="91425" anchor="t" anchorCtr="0">
            <a:noAutofit/>
          </a:bodyPr>
          <a:lstStyle/>
          <a:p>
            <a:pPr marL="0" lvl="0" indent="0" algn="l" rtl="0">
              <a:lnSpc>
                <a:spcPct val="150000"/>
              </a:lnSpc>
              <a:spcBef>
                <a:spcPts val="0"/>
              </a:spcBef>
              <a:spcAft>
                <a:spcPts val="1200"/>
              </a:spcAft>
              <a:buNone/>
            </a:pPr>
            <a:r>
              <a:rPr lang="nl" sz="800" b="1">
                <a:solidFill>
                  <a:schemeClr val="tx1"/>
                </a:solidFill>
                <a:latin typeface="+mn-lt"/>
                <a:ea typeface="Avenir"/>
                <a:cs typeface="Arial" panose="020B0604020202020204" pitchFamily="34" charset="0"/>
                <a:sym typeface="Avenir"/>
              </a:rPr>
              <a:t>Brainstorm mogelijke momenten binnen je scenario en zet ze in deze lijst. Hou het beknopt, één of twee zinnen omschrijving is voldoende. </a:t>
            </a:r>
            <a:r>
              <a:rPr lang="nl" sz="800">
                <a:solidFill>
                  <a:schemeClr val="tx1"/>
                </a:solidFill>
                <a:latin typeface="+mn-lt"/>
                <a:ea typeface="Avenir"/>
                <a:cs typeface="Arial" panose="020B0604020202020204" pitchFamily="34" charset="0"/>
                <a:sym typeface="Avenir"/>
              </a:rPr>
              <a:t>Deze kunnen zeer breed en divers zijn. Denk na over welke conflictsituaties mogelijk ontstaan tussen de personages en in de locaties die je hebt opgesteld tot nu toe. Hou dit breed, het hoeven niet allemaal conflicten te zijn die leiden tot een agressie-incident. Een handige tip is om zelf mentaal door deze omgevingen te wandelen en te visualiseren welke interacties hier allemaal plaatsvinden</a:t>
            </a:r>
            <a:endParaRPr sz="800">
              <a:solidFill>
                <a:schemeClr val="tx1"/>
              </a:solidFill>
              <a:latin typeface="+mn-lt"/>
              <a:ea typeface="Avenir"/>
              <a:cs typeface="Arial" panose="020B0604020202020204" pitchFamily="34" charset="0"/>
              <a:sym typeface="Avenir"/>
            </a:endParaRPr>
          </a:p>
        </p:txBody>
      </p:sp>
      <p:sp>
        <p:nvSpPr>
          <p:cNvPr id="227" name="Google Shape;227;p28"/>
          <p:cNvSpPr txBox="1"/>
          <p:nvPr/>
        </p:nvSpPr>
        <p:spPr>
          <a:xfrm>
            <a:off x="1993349" y="139474"/>
            <a:ext cx="6895579" cy="4864550"/>
          </a:xfrm>
          <a:prstGeom prst="rect">
            <a:avLst/>
          </a:prstGeom>
          <a:solidFill>
            <a:srgbClr val="FFFFFF">
              <a:alpha val="4527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800" b="1">
                <a:latin typeface="+mn-lt"/>
                <a:ea typeface="Avenir"/>
                <a:cs typeface="Arial" panose="020B0604020202020204" pitchFamily="34" charset="0"/>
                <a:sym typeface="Avenir"/>
              </a:rPr>
              <a:t>Moment 1: </a:t>
            </a:r>
            <a:r>
              <a:rPr lang="nl" sz="800" i="1">
                <a:latin typeface="+mn-lt"/>
                <a:ea typeface="Avenir"/>
                <a:cs typeface="Arial" panose="020B0604020202020204" pitchFamily="34" charset="0"/>
                <a:sym typeface="Avenir"/>
              </a:rPr>
              <a:t>moment beknopt uit te schrijven</a:t>
            </a:r>
            <a:endParaRPr sz="800" i="1">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a:p>
            <a:r>
              <a:rPr lang="nl-NL" sz="800" b="1">
                <a:latin typeface="+mn-lt"/>
                <a:ea typeface="Avenir"/>
                <a:cs typeface="Arial" panose="020B0604020202020204" pitchFamily="34" charset="0"/>
                <a:sym typeface="Avenir"/>
              </a:rPr>
              <a:t>Moment 2: </a:t>
            </a:r>
            <a:r>
              <a:rPr lang="nl-NL" sz="800" i="1">
                <a:latin typeface="+mn-lt"/>
                <a:ea typeface="Avenir"/>
                <a:cs typeface="Arial" panose="020B0604020202020204" pitchFamily="34" charset="0"/>
                <a:sym typeface="Avenir"/>
              </a:rPr>
              <a:t>moment beknopt uit te schrijven</a:t>
            </a:r>
          </a:p>
          <a:p>
            <a:pPr marL="0" lvl="0" indent="0" algn="l" rtl="0">
              <a:spcBef>
                <a:spcPts val="0"/>
              </a:spcBef>
              <a:spcAft>
                <a:spcPts val="0"/>
              </a:spcAft>
              <a:buNone/>
            </a:pPr>
            <a:endParaRPr lang="nl-BE" sz="800">
              <a:latin typeface="+mn-lt"/>
              <a:ea typeface="Avenir"/>
              <a:cs typeface="Arial" panose="020B0604020202020204" pitchFamily="34" charset="0"/>
              <a:sym typeface="Avenir"/>
            </a:endParaRPr>
          </a:p>
          <a:p>
            <a:r>
              <a:rPr lang="nl-NL" sz="800" b="1">
                <a:latin typeface="+mn-lt"/>
                <a:ea typeface="Avenir"/>
                <a:cs typeface="Arial" panose="020B0604020202020204" pitchFamily="34" charset="0"/>
                <a:sym typeface="Avenir"/>
              </a:rPr>
              <a:t>Moment 3: </a:t>
            </a:r>
            <a:r>
              <a:rPr lang="nl-NL" sz="800" i="1">
                <a:latin typeface="+mn-lt"/>
                <a:ea typeface="Avenir"/>
                <a:cs typeface="Arial" panose="020B0604020202020204" pitchFamily="34" charset="0"/>
                <a:sym typeface="Avenir"/>
              </a:rPr>
              <a:t>moment beknopt uit te schrijven</a:t>
            </a:r>
          </a:p>
          <a:p>
            <a:pPr marL="0" lvl="0" indent="0" algn="l">
              <a:spcBef>
                <a:spcPts val="0"/>
              </a:spcBef>
              <a:spcAft>
                <a:spcPts val="0"/>
              </a:spcAft>
              <a:buNone/>
            </a:pPr>
            <a:endParaRPr lang="nl-NL" sz="800" i="1">
              <a:latin typeface="+mn-lt"/>
              <a:ea typeface="Avenir"/>
              <a:cs typeface="Arial" panose="020B0604020202020204" pitchFamily="34" charset="0"/>
            </a:endParaRPr>
          </a:p>
          <a:p>
            <a:r>
              <a:rPr lang="nl-NL" sz="800" i="1">
                <a:latin typeface="+mn-lt"/>
                <a:ea typeface="Avenir"/>
              </a:rPr>
              <a:t>….</a:t>
            </a:r>
            <a:endParaRPr lang="nl-NL" sz="800" i="1">
              <a:latin typeface="+mn-lt"/>
              <a:ea typeface="Avenir"/>
              <a:cs typeface="Arial" panose="020B0604020202020204" pitchFamily="34" charset="0"/>
            </a:endParaRPr>
          </a:p>
          <a:p>
            <a:endParaRPr lang="nl-BE" sz="800">
              <a:latin typeface="+mn-lt"/>
              <a:ea typeface="Avenir"/>
              <a:cs typeface="Arial" panose="020B0604020202020204" pitchFamily="34" charset="0"/>
              <a:sym typeface="Avenir"/>
            </a:endParaRPr>
          </a:p>
          <a:p>
            <a:pPr marL="0" lvl="0" indent="0" algn="l" rtl="0">
              <a:spcBef>
                <a:spcPts val="0"/>
              </a:spcBef>
              <a:spcAft>
                <a:spcPts val="0"/>
              </a:spcAft>
              <a:buNone/>
            </a:pPr>
            <a:r>
              <a:rPr lang="nl-BE" sz="800" i="1">
                <a:latin typeface="+mn-lt"/>
                <a:ea typeface="Avenir"/>
                <a:cs typeface="Arial" panose="020B0604020202020204" pitchFamily="34" charset="0"/>
                <a:sym typeface="Avenir"/>
              </a:rPr>
              <a:t>Kopieer gerust deze slide indien je meer ruimte nodig hebt</a:t>
            </a:r>
            <a:endParaRPr sz="800" i="1">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p:txBody>
      </p:sp>
      <p:cxnSp>
        <p:nvCxnSpPr>
          <p:cNvPr id="230" name="Google Shape;230;p28"/>
          <p:cNvCxnSpPr>
            <a:cxnSpLocks/>
          </p:cNvCxnSpPr>
          <p:nvPr/>
        </p:nvCxnSpPr>
        <p:spPr>
          <a:xfrm>
            <a:off x="1993350" y="139474"/>
            <a:ext cx="0" cy="4879801"/>
          </a:xfrm>
          <a:prstGeom prst="straightConnector1">
            <a:avLst/>
          </a:prstGeom>
          <a:noFill/>
          <a:ln w="9525" cap="flat" cmpd="sng">
            <a:solidFill>
              <a:schemeClr val="dk2"/>
            </a:solidFill>
            <a:prstDash val="lgDash"/>
            <a:round/>
            <a:headEnd type="none" w="med" len="med"/>
            <a:tailEnd type="none" w="med" len="med"/>
          </a:ln>
        </p:spPr>
      </p:cxnSp>
      <p:cxnSp>
        <p:nvCxnSpPr>
          <p:cNvPr id="231" name="Google Shape;231;p28"/>
          <p:cNvCxnSpPr>
            <a:cxnSpLocks/>
          </p:cNvCxnSpPr>
          <p:nvPr/>
        </p:nvCxnSpPr>
        <p:spPr>
          <a:xfrm>
            <a:off x="1993350" y="139475"/>
            <a:ext cx="6895578" cy="0"/>
          </a:xfrm>
          <a:prstGeom prst="straightConnector1">
            <a:avLst/>
          </a:prstGeom>
          <a:noFill/>
          <a:ln w="9525" cap="flat" cmpd="sng">
            <a:solidFill>
              <a:schemeClr val="dk2"/>
            </a:solidFill>
            <a:prstDash val="lgDash"/>
            <a:round/>
            <a:headEnd type="none" w="med" len="med"/>
            <a:tailEnd type="none" w="med" len="med"/>
          </a:ln>
        </p:spPr>
      </p:cxnSp>
    </p:spTree>
    <p:extLst>
      <p:ext uri="{BB962C8B-B14F-4D97-AF65-F5344CB8AC3E}">
        <p14:creationId xmlns:p14="http://schemas.microsoft.com/office/powerpoint/2010/main" val="917458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E6EB"/>
        </a:solidFill>
        <a:effectLst/>
      </p:bgPr>
    </p:bg>
    <p:spTree>
      <p:nvGrpSpPr>
        <p:cNvPr id="1" name="Shape 225"/>
        <p:cNvGrpSpPr/>
        <p:nvPr/>
      </p:nvGrpSpPr>
      <p:grpSpPr>
        <a:xfrm>
          <a:off x="0" y="0"/>
          <a:ext cx="0" cy="0"/>
          <a:chOff x="0" y="0"/>
          <a:chExt cx="0" cy="0"/>
        </a:xfrm>
      </p:grpSpPr>
      <p:sp>
        <p:nvSpPr>
          <p:cNvPr id="226" name="Google Shape;226;p28"/>
          <p:cNvSpPr txBox="1">
            <a:spLocks noGrp="1"/>
          </p:cNvSpPr>
          <p:nvPr>
            <p:ph type="body" idx="1"/>
          </p:nvPr>
        </p:nvSpPr>
        <p:spPr>
          <a:xfrm>
            <a:off x="200600" y="139475"/>
            <a:ext cx="1701300" cy="4879800"/>
          </a:xfrm>
          <a:prstGeom prst="rect">
            <a:avLst/>
          </a:prstGeom>
          <a:solidFill>
            <a:srgbClr val="FFFFFF">
              <a:alpha val="45270"/>
            </a:srgbClr>
          </a:solidFill>
        </p:spPr>
        <p:txBody>
          <a:bodyPr spcFirstLastPara="1" wrap="square" lIns="91425" tIns="91425" rIns="91425" bIns="91425" anchor="t" anchorCtr="0">
            <a:noAutofit/>
          </a:bodyPr>
          <a:lstStyle/>
          <a:p>
            <a:pPr marL="0" indent="0">
              <a:lnSpc>
                <a:spcPct val="150000"/>
              </a:lnSpc>
              <a:spcAft>
                <a:spcPts val="1200"/>
              </a:spcAft>
              <a:buNone/>
            </a:pPr>
            <a:r>
              <a:rPr lang="nl" sz="800" b="1" dirty="0">
                <a:solidFill>
                  <a:schemeClr val="tx1"/>
                </a:solidFill>
                <a:latin typeface="+mn-lt"/>
                <a:ea typeface="Avenir"/>
                <a:sym typeface="Avenir"/>
              </a:rPr>
              <a:t>Wat zijn mogelijke momenten die binnen het scenario aan bod kunnen komen? Dit kan zowel bekeken worden vanuit het standpunt van de patiënt als de zorgverlener. </a:t>
            </a:r>
            <a:r>
              <a:rPr lang="nl" sz="800" dirty="0">
                <a:solidFill>
                  <a:schemeClr val="tx1"/>
                </a:solidFill>
                <a:latin typeface="+mn-lt"/>
                <a:ea typeface="Avenir"/>
                <a:sym typeface="Avenir"/>
              </a:rPr>
              <a:t>Deze moeten niet allemaal in het scenario zitten maar zo krijg je een overzicht van potentiële keuzemomenten. Net zoals bij de uitkomsten hangen deze best vast aan de leerdoelstellingen, maar kunnen klein of groot zijn. Niet alles hoeft een leven-of-dood beslissing te zijn. Probeer divers tewerk te gaan (zowel fysiek, </a:t>
            </a:r>
            <a:r>
              <a:rPr lang="nl" sz="800" dirty="0" err="1">
                <a:solidFill>
                  <a:schemeClr val="tx1"/>
                </a:solidFill>
                <a:latin typeface="+mn-lt"/>
                <a:ea typeface="Avenir"/>
                <a:sym typeface="Avenir"/>
              </a:rPr>
              <a:t>empatisch</a:t>
            </a:r>
            <a:r>
              <a:rPr lang="nl" sz="800" dirty="0">
                <a:solidFill>
                  <a:schemeClr val="tx1"/>
                </a:solidFill>
                <a:latin typeface="+mn-lt"/>
                <a:ea typeface="Avenir"/>
                <a:sym typeface="Avenir"/>
              </a:rPr>
              <a:t>, intercollegiaal, tijdsdruk,...) met de mogelijke punten. Indien je meer ruimte hebt kan je deze slide kopiëren en verder werken.  </a:t>
            </a:r>
            <a:endParaRPr lang="nl-NL" sz="800" dirty="0">
              <a:solidFill>
                <a:schemeClr val="tx1"/>
              </a:solidFill>
              <a:latin typeface="+mn-lt"/>
              <a:ea typeface="Avenir"/>
              <a:cs typeface="Arial" panose="020B0604020202020204" pitchFamily="34" charset="0"/>
            </a:endParaRPr>
          </a:p>
        </p:txBody>
      </p:sp>
      <p:sp>
        <p:nvSpPr>
          <p:cNvPr id="227" name="Google Shape;227;p28"/>
          <p:cNvSpPr txBox="1"/>
          <p:nvPr/>
        </p:nvSpPr>
        <p:spPr>
          <a:xfrm>
            <a:off x="1993350" y="139475"/>
            <a:ext cx="2228700" cy="1461900"/>
          </a:xfrm>
          <a:prstGeom prst="rect">
            <a:avLst/>
          </a:prstGeom>
          <a:solidFill>
            <a:srgbClr val="FFFFFF">
              <a:alpha val="4527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800" b="1">
                <a:latin typeface="+mn-lt"/>
                <a:ea typeface="Avenir"/>
                <a:cs typeface="Arial" panose="020B0604020202020204" pitchFamily="34" charset="0"/>
                <a:sym typeface="Avenir"/>
              </a:rPr>
              <a:t>Moment 1: </a:t>
            </a:r>
            <a:r>
              <a:rPr lang="nl" sz="800" i="1">
                <a:latin typeface="+mn-lt"/>
                <a:ea typeface="Avenir"/>
                <a:cs typeface="Arial" panose="020B0604020202020204" pitchFamily="34" charset="0"/>
                <a:sym typeface="Avenir"/>
              </a:rPr>
              <a:t>moment uit te schrijven</a:t>
            </a:r>
            <a:endParaRPr sz="800" i="1">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p:txBody>
      </p:sp>
      <p:sp>
        <p:nvSpPr>
          <p:cNvPr id="228" name="Google Shape;228;p28"/>
          <p:cNvSpPr txBox="1"/>
          <p:nvPr/>
        </p:nvSpPr>
        <p:spPr>
          <a:xfrm>
            <a:off x="1993350" y="1664350"/>
            <a:ext cx="2228700" cy="1779900"/>
          </a:xfrm>
          <a:prstGeom prst="rect">
            <a:avLst/>
          </a:prstGeom>
          <a:solidFill>
            <a:srgbClr val="FFFFFF">
              <a:alpha val="45270"/>
            </a:srgbClr>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800" b="1">
                <a:latin typeface="+mn-lt"/>
                <a:ea typeface="Avenir"/>
                <a:cs typeface="Arial" panose="020B0604020202020204" pitchFamily="34" charset="0"/>
                <a:sym typeface="Avenir"/>
              </a:rPr>
              <a:t>Keuzes vd speler</a:t>
            </a:r>
            <a:endParaRPr sz="800" b="1">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b="1">
              <a:latin typeface="+mn-lt"/>
              <a:ea typeface="Avenir"/>
              <a:cs typeface="Arial" panose="020B0604020202020204" pitchFamily="34" charset="0"/>
              <a:sym typeface="Avenir"/>
            </a:endParaRPr>
          </a:p>
          <a:p>
            <a:pPr marL="457200" lvl="0" indent="-292100" algn="l" rtl="0">
              <a:lnSpc>
                <a:spcPct val="115000"/>
              </a:lnSpc>
              <a:spcBef>
                <a:spcPts val="0"/>
              </a:spcBef>
              <a:spcAft>
                <a:spcPts val="0"/>
              </a:spcAft>
              <a:buSzPts val="1000"/>
              <a:buFont typeface="Avenir"/>
              <a:buChar char="-"/>
            </a:pPr>
            <a:r>
              <a:rPr lang="nl" sz="800" i="1">
                <a:latin typeface="+mn-lt"/>
                <a:ea typeface="Avenir"/>
                <a:cs typeface="Arial" panose="020B0604020202020204" pitchFamily="34" charset="0"/>
                <a:sym typeface="Avenir"/>
              </a:rPr>
              <a:t>Reactie 1</a:t>
            </a:r>
            <a:endParaRPr sz="800" i="1">
              <a:latin typeface="+mn-lt"/>
              <a:ea typeface="Avenir"/>
              <a:cs typeface="Arial" panose="020B0604020202020204" pitchFamily="34" charset="0"/>
              <a:sym typeface="Avenir"/>
            </a:endParaRPr>
          </a:p>
          <a:p>
            <a:pPr marL="457200" lvl="0" indent="-292100" algn="l" rtl="0">
              <a:lnSpc>
                <a:spcPct val="115000"/>
              </a:lnSpc>
              <a:spcBef>
                <a:spcPts val="0"/>
              </a:spcBef>
              <a:spcAft>
                <a:spcPts val="0"/>
              </a:spcAft>
              <a:buSzPts val="1000"/>
              <a:buFont typeface="Avenir"/>
              <a:buChar char="-"/>
            </a:pPr>
            <a:r>
              <a:rPr lang="nl" sz="800" i="1">
                <a:latin typeface="+mn-lt"/>
                <a:ea typeface="Avenir"/>
                <a:cs typeface="Arial" panose="020B0604020202020204" pitchFamily="34" charset="0"/>
                <a:sym typeface="Avenir"/>
              </a:rPr>
              <a:t>Reactie 2</a:t>
            </a:r>
            <a:endParaRPr sz="800" i="1">
              <a:latin typeface="+mn-lt"/>
              <a:ea typeface="Avenir"/>
              <a:cs typeface="Arial" panose="020B0604020202020204" pitchFamily="34" charset="0"/>
              <a:sym typeface="Avenir"/>
            </a:endParaRPr>
          </a:p>
          <a:p>
            <a:pPr marL="457200" lvl="0" indent="-292100" algn="l" rtl="0">
              <a:lnSpc>
                <a:spcPct val="115000"/>
              </a:lnSpc>
              <a:spcBef>
                <a:spcPts val="0"/>
              </a:spcBef>
              <a:spcAft>
                <a:spcPts val="0"/>
              </a:spcAft>
              <a:buSzPts val="1000"/>
              <a:buFont typeface="Avenir"/>
              <a:buChar char="-"/>
            </a:pPr>
            <a:r>
              <a:rPr lang="nl" sz="800" i="1">
                <a:latin typeface="+mn-lt"/>
                <a:ea typeface="Avenir"/>
                <a:cs typeface="Arial" panose="020B0604020202020204" pitchFamily="34" charset="0"/>
                <a:sym typeface="Avenir"/>
              </a:rPr>
              <a:t>Reactie 3</a:t>
            </a:r>
            <a:endParaRPr sz="800" i="1">
              <a:latin typeface="+mn-lt"/>
              <a:ea typeface="Avenir"/>
              <a:cs typeface="Arial" panose="020B0604020202020204" pitchFamily="34" charset="0"/>
              <a:sym typeface="Avenir"/>
            </a:endParaRPr>
          </a:p>
          <a:p>
            <a:pPr marL="457200" lvl="0" indent="-292100" algn="l" rtl="0">
              <a:lnSpc>
                <a:spcPct val="115000"/>
              </a:lnSpc>
              <a:spcBef>
                <a:spcPts val="0"/>
              </a:spcBef>
              <a:spcAft>
                <a:spcPts val="0"/>
              </a:spcAft>
              <a:buSzPts val="1000"/>
              <a:buFont typeface="Avenir"/>
              <a:buChar char="-"/>
            </a:pPr>
            <a:r>
              <a:rPr lang="nl" sz="800" i="1">
                <a:latin typeface="+mn-lt"/>
                <a:ea typeface="Avenir"/>
                <a:cs typeface="Arial" panose="020B0604020202020204" pitchFamily="34" charset="0"/>
                <a:sym typeface="Avenir"/>
              </a:rPr>
              <a:t>Reactie 4</a:t>
            </a:r>
            <a:endParaRPr sz="800" i="1">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p:txBody>
      </p:sp>
      <p:sp>
        <p:nvSpPr>
          <p:cNvPr id="229" name="Google Shape;229;p28"/>
          <p:cNvSpPr txBox="1"/>
          <p:nvPr/>
        </p:nvSpPr>
        <p:spPr>
          <a:xfrm>
            <a:off x="1993350" y="3507225"/>
            <a:ext cx="2228700" cy="1512000"/>
          </a:xfrm>
          <a:prstGeom prst="rect">
            <a:avLst/>
          </a:prstGeom>
          <a:solidFill>
            <a:srgbClr val="FFFFFF">
              <a:alpha val="45270"/>
            </a:srgbClr>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800" b="1">
                <a:latin typeface="+mn-lt"/>
                <a:ea typeface="Avenir"/>
                <a:cs typeface="Arial" panose="020B0604020202020204" pitchFamily="34" charset="0"/>
                <a:sym typeface="Avenir"/>
              </a:rPr>
              <a:t>Mogelijke gevolgen</a:t>
            </a:r>
            <a:endParaRPr sz="800" b="1">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b="1">
              <a:latin typeface="+mn-lt"/>
              <a:ea typeface="Avenir"/>
              <a:cs typeface="Arial" panose="020B0604020202020204" pitchFamily="34" charset="0"/>
              <a:sym typeface="Avenir"/>
            </a:endParaRPr>
          </a:p>
          <a:p>
            <a:pPr marL="457200" lvl="0" indent="-292100" algn="l" rtl="0">
              <a:lnSpc>
                <a:spcPct val="115000"/>
              </a:lnSpc>
              <a:spcBef>
                <a:spcPts val="0"/>
              </a:spcBef>
              <a:spcAft>
                <a:spcPts val="0"/>
              </a:spcAft>
              <a:buSzPts val="1000"/>
              <a:buFont typeface="Avenir"/>
              <a:buChar char="-"/>
            </a:pPr>
            <a:r>
              <a:rPr lang="nl" sz="800" i="1">
                <a:latin typeface="+mn-lt"/>
                <a:ea typeface="Avenir"/>
                <a:cs typeface="Arial" panose="020B0604020202020204" pitchFamily="34" charset="0"/>
                <a:sym typeface="Avenir"/>
              </a:rPr>
              <a:t>mogelijke gevolgen die een impact hebben op het scenario</a:t>
            </a:r>
            <a:endParaRPr sz="800" i="1">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p:txBody>
      </p:sp>
      <p:cxnSp>
        <p:nvCxnSpPr>
          <p:cNvPr id="230" name="Google Shape;230;p28"/>
          <p:cNvCxnSpPr/>
          <p:nvPr/>
        </p:nvCxnSpPr>
        <p:spPr>
          <a:xfrm>
            <a:off x="1993350" y="139475"/>
            <a:ext cx="0" cy="4879800"/>
          </a:xfrm>
          <a:prstGeom prst="straightConnector1">
            <a:avLst/>
          </a:prstGeom>
          <a:noFill/>
          <a:ln w="9525" cap="flat" cmpd="sng">
            <a:solidFill>
              <a:schemeClr val="dk2"/>
            </a:solidFill>
            <a:prstDash val="lgDash"/>
            <a:round/>
            <a:headEnd type="none" w="med" len="med"/>
            <a:tailEnd type="none" w="med" len="med"/>
          </a:ln>
        </p:spPr>
      </p:cxnSp>
      <p:cxnSp>
        <p:nvCxnSpPr>
          <p:cNvPr id="231" name="Google Shape;231;p28"/>
          <p:cNvCxnSpPr/>
          <p:nvPr/>
        </p:nvCxnSpPr>
        <p:spPr>
          <a:xfrm>
            <a:off x="1993350" y="139475"/>
            <a:ext cx="2241600" cy="0"/>
          </a:xfrm>
          <a:prstGeom prst="straightConnector1">
            <a:avLst/>
          </a:prstGeom>
          <a:noFill/>
          <a:ln w="9525" cap="flat" cmpd="sng">
            <a:solidFill>
              <a:schemeClr val="dk2"/>
            </a:solidFill>
            <a:prstDash val="lgDash"/>
            <a:round/>
            <a:headEnd type="none" w="med" len="med"/>
            <a:tailEnd type="none" w="med" len="med"/>
          </a:ln>
        </p:spPr>
      </p:cxnSp>
      <p:sp>
        <p:nvSpPr>
          <p:cNvPr id="232" name="Google Shape;232;p28"/>
          <p:cNvSpPr txBox="1"/>
          <p:nvPr/>
        </p:nvSpPr>
        <p:spPr>
          <a:xfrm>
            <a:off x="4348250" y="139475"/>
            <a:ext cx="2228700" cy="1461900"/>
          </a:xfrm>
          <a:prstGeom prst="rect">
            <a:avLst/>
          </a:prstGeom>
          <a:solidFill>
            <a:srgbClr val="FFFFFF">
              <a:alpha val="4527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800" b="1">
                <a:latin typeface="+mn-lt"/>
                <a:ea typeface="Avenir"/>
                <a:cs typeface="Arial" panose="020B0604020202020204" pitchFamily="34" charset="0"/>
                <a:sym typeface="Avenir"/>
              </a:rPr>
              <a:t>Moment 2: </a:t>
            </a:r>
            <a:r>
              <a:rPr lang="nl" sz="800" i="1">
                <a:latin typeface="+mn-lt"/>
                <a:ea typeface="Avenir"/>
                <a:cs typeface="Arial" panose="020B0604020202020204" pitchFamily="34" charset="0"/>
                <a:sym typeface="Avenir"/>
              </a:rPr>
              <a:t>moment uit te schrijven</a:t>
            </a:r>
            <a:endParaRPr sz="800" i="1">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p:txBody>
      </p:sp>
      <p:sp>
        <p:nvSpPr>
          <p:cNvPr id="233" name="Google Shape;233;p28"/>
          <p:cNvSpPr txBox="1"/>
          <p:nvPr/>
        </p:nvSpPr>
        <p:spPr>
          <a:xfrm>
            <a:off x="4348250" y="1664350"/>
            <a:ext cx="2228700" cy="1779900"/>
          </a:xfrm>
          <a:prstGeom prst="rect">
            <a:avLst/>
          </a:prstGeom>
          <a:solidFill>
            <a:srgbClr val="FFFFFF">
              <a:alpha val="45270"/>
            </a:srgbClr>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800" b="1">
                <a:latin typeface="+mn-lt"/>
                <a:ea typeface="Avenir"/>
                <a:cs typeface="Arial" panose="020B0604020202020204" pitchFamily="34" charset="0"/>
                <a:sym typeface="Avenir"/>
              </a:rPr>
              <a:t>Keuzes vd speler</a:t>
            </a:r>
            <a:endParaRPr sz="800" b="1">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b="1">
              <a:latin typeface="+mn-lt"/>
              <a:ea typeface="Avenir"/>
              <a:cs typeface="Arial" panose="020B0604020202020204" pitchFamily="34" charset="0"/>
              <a:sym typeface="Avenir"/>
            </a:endParaRPr>
          </a:p>
          <a:p>
            <a:pPr marL="457200" lvl="0" indent="-292100" algn="l" rtl="0">
              <a:lnSpc>
                <a:spcPct val="115000"/>
              </a:lnSpc>
              <a:spcBef>
                <a:spcPts val="0"/>
              </a:spcBef>
              <a:spcAft>
                <a:spcPts val="0"/>
              </a:spcAft>
              <a:buSzPts val="1000"/>
              <a:buFont typeface="Avenir"/>
              <a:buChar char="-"/>
            </a:pPr>
            <a:r>
              <a:rPr lang="nl" sz="800" i="1">
                <a:latin typeface="+mn-lt"/>
                <a:ea typeface="Avenir"/>
                <a:cs typeface="Arial" panose="020B0604020202020204" pitchFamily="34" charset="0"/>
                <a:sym typeface="Avenir"/>
              </a:rPr>
              <a:t>Reactie 1</a:t>
            </a:r>
            <a:endParaRPr sz="800" i="1">
              <a:latin typeface="+mn-lt"/>
              <a:ea typeface="Avenir"/>
              <a:cs typeface="Arial" panose="020B0604020202020204" pitchFamily="34" charset="0"/>
              <a:sym typeface="Avenir"/>
            </a:endParaRPr>
          </a:p>
          <a:p>
            <a:pPr marL="457200" lvl="0" indent="-292100" algn="l" rtl="0">
              <a:lnSpc>
                <a:spcPct val="115000"/>
              </a:lnSpc>
              <a:spcBef>
                <a:spcPts val="0"/>
              </a:spcBef>
              <a:spcAft>
                <a:spcPts val="0"/>
              </a:spcAft>
              <a:buSzPts val="1000"/>
              <a:buFont typeface="Avenir"/>
              <a:buChar char="-"/>
            </a:pPr>
            <a:r>
              <a:rPr lang="nl" sz="800" i="1">
                <a:latin typeface="+mn-lt"/>
                <a:ea typeface="Avenir"/>
                <a:cs typeface="Arial" panose="020B0604020202020204" pitchFamily="34" charset="0"/>
                <a:sym typeface="Avenir"/>
              </a:rPr>
              <a:t>Reactie 2</a:t>
            </a:r>
            <a:endParaRPr sz="800" i="1">
              <a:latin typeface="+mn-lt"/>
              <a:ea typeface="Avenir"/>
              <a:cs typeface="Arial" panose="020B0604020202020204" pitchFamily="34" charset="0"/>
              <a:sym typeface="Avenir"/>
            </a:endParaRPr>
          </a:p>
          <a:p>
            <a:pPr marL="457200" lvl="0" indent="-292100" algn="l" rtl="0">
              <a:lnSpc>
                <a:spcPct val="115000"/>
              </a:lnSpc>
              <a:spcBef>
                <a:spcPts val="0"/>
              </a:spcBef>
              <a:spcAft>
                <a:spcPts val="0"/>
              </a:spcAft>
              <a:buSzPts val="1000"/>
              <a:buFont typeface="Avenir"/>
              <a:buChar char="-"/>
            </a:pPr>
            <a:r>
              <a:rPr lang="nl" sz="800" i="1">
                <a:latin typeface="+mn-lt"/>
                <a:ea typeface="Avenir"/>
                <a:cs typeface="Arial" panose="020B0604020202020204" pitchFamily="34" charset="0"/>
                <a:sym typeface="Avenir"/>
              </a:rPr>
              <a:t>Reactie 3</a:t>
            </a:r>
            <a:endParaRPr sz="800" i="1">
              <a:latin typeface="+mn-lt"/>
              <a:ea typeface="Avenir"/>
              <a:cs typeface="Arial" panose="020B0604020202020204" pitchFamily="34" charset="0"/>
              <a:sym typeface="Avenir"/>
            </a:endParaRPr>
          </a:p>
          <a:p>
            <a:pPr marL="457200" lvl="0" indent="-292100" algn="l" rtl="0">
              <a:lnSpc>
                <a:spcPct val="115000"/>
              </a:lnSpc>
              <a:spcBef>
                <a:spcPts val="0"/>
              </a:spcBef>
              <a:spcAft>
                <a:spcPts val="0"/>
              </a:spcAft>
              <a:buSzPts val="1000"/>
              <a:buFont typeface="Avenir"/>
              <a:buChar char="-"/>
            </a:pPr>
            <a:r>
              <a:rPr lang="nl" sz="800" i="1">
                <a:latin typeface="+mn-lt"/>
                <a:ea typeface="Avenir"/>
                <a:cs typeface="Arial" panose="020B0604020202020204" pitchFamily="34" charset="0"/>
                <a:sym typeface="Avenir"/>
              </a:rPr>
              <a:t>Reactie 4</a:t>
            </a:r>
            <a:endParaRPr sz="800" i="1">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p:txBody>
      </p:sp>
      <p:sp>
        <p:nvSpPr>
          <p:cNvPr id="234" name="Google Shape;234;p28"/>
          <p:cNvSpPr txBox="1"/>
          <p:nvPr/>
        </p:nvSpPr>
        <p:spPr>
          <a:xfrm>
            <a:off x="4348250" y="3507225"/>
            <a:ext cx="2228700" cy="1512000"/>
          </a:xfrm>
          <a:prstGeom prst="rect">
            <a:avLst/>
          </a:prstGeom>
          <a:solidFill>
            <a:srgbClr val="FFFFFF">
              <a:alpha val="45270"/>
            </a:srgbClr>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800" b="1">
                <a:latin typeface="+mn-lt"/>
                <a:ea typeface="Avenir"/>
                <a:cs typeface="Arial" panose="020B0604020202020204" pitchFamily="34" charset="0"/>
                <a:sym typeface="Avenir"/>
              </a:rPr>
              <a:t>Mogelijke gevolgen</a:t>
            </a:r>
            <a:endParaRPr sz="800" b="1">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b="1">
              <a:latin typeface="+mn-lt"/>
              <a:ea typeface="Avenir"/>
              <a:cs typeface="Arial" panose="020B0604020202020204" pitchFamily="34" charset="0"/>
              <a:sym typeface="Avenir"/>
            </a:endParaRPr>
          </a:p>
          <a:p>
            <a:pPr marL="457200" lvl="0" indent="-292100" algn="l" rtl="0">
              <a:lnSpc>
                <a:spcPct val="115000"/>
              </a:lnSpc>
              <a:spcBef>
                <a:spcPts val="0"/>
              </a:spcBef>
              <a:spcAft>
                <a:spcPts val="0"/>
              </a:spcAft>
              <a:buSzPts val="1000"/>
              <a:buFont typeface="Avenir"/>
              <a:buChar char="-"/>
            </a:pPr>
            <a:r>
              <a:rPr lang="nl" sz="800" i="1">
                <a:latin typeface="+mn-lt"/>
                <a:ea typeface="Avenir"/>
                <a:cs typeface="Arial" panose="020B0604020202020204" pitchFamily="34" charset="0"/>
                <a:sym typeface="Avenir"/>
              </a:rPr>
              <a:t>mogelijke gevolgen die een impact hebben op het scenario</a:t>
            </a:r>
            <a:endParaRPr sz="800" i="1">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p:txBody>
      </p:sp>
      <p:cxnSp>
        <p:nvCxnSpPr>
          <p:cNvPr id="235" name="Google Shape;235;p28"/>
          <p:cNvCxnSpPr/>
          <p:nvPr/>
        </p:nvCxnSpPr>
        <p:spPr>
          <a:xfrm>
            <a:off x="4348250" y="139475"/>
            <a:ext cx="0" cy="4879800"/>
          </a:xfrm>
          <a:prstGeom prst="straightConnector1">
            <a:avLst/>
          </a:prstGeom>
          <a:noFill/>
          <a:ln w="9525" cap="flat" cmpd="sng">
            <a:solidFill>
              <a:schemeClr val="dk2"/>
            </a:solidFill>
            <a:prstDash val="lgDash"/>
            <a:round/>
            <a:headEnd type="none" w="med" len="med"/>
            <a:tailEnd type="none" w="med" len="med"/>
          </a:ln>
        </p:spPr>
      </p:cxnSp>
      <p:cxnSp>
        <p:nvCxnSpPr>
          <p:cNvPr id="236" name="Google Shape;236;p28"/>
          <p:cNvCxnSpPr/>
          <p:nvPr/>
        </p:nvCxnSpPr>
        <p:spPr>
          <a:xfrm>
            <a:off x="4348250" y="139475"/>
            <a:ext cx="2241600" cy="0"/>
          </a:xfrm>
          <a:prstGeom prst="straightConnector1">
            <a:avLst/>
          </a:prstGeom>
          <a:noFill/>
          <a:ln w="9525" cap="flat" cmpd="sng">
            <a:solidFill>
              <a:schemeClr val="dk2"/>
            </a:solidFill>
            <a:prstDash val="lgDash"/>
            <a:round/>
            <a:headEnd type="none" w="med" len="med"/>
            <a:tailEnd type="none" w="med" len="med"/>
          </a:ln>
        </p:spPr>
      </p:cxnSp>
      <p:sp>
        <p:nvSpPr>
          <p:cNvPr id="237" name="Google Shape;237;p28"/>
          <p:cNvSpPr txBox="1"/>
          <p:nvPr/>
        </p:nvSpPr>
        <p:spPr>
          <a:xfrm>
            <a:off x="6703150" y="139475"/>
            <a:ext cx="2228700" cy="1461900"/>
          </a:xfrm>
          <a:prstGeom prst="rect">
            <a:avLst/>
          </a:prstGeom>
          <a:solidFill>
            <a:srgbClr val="FFFFFF">
              <a:alpha val="4527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800" b="1">
                <a:latin typeface="+mn-lt"/>
                <a:ea typeface="Avenir"/>
                <a:cs typeface="Arial" panose="020B0604020202020204" pitchFamily="34" charset="0"/>
                <a:sym typeface="Avenir"/>
              </a:rPr>
              <a:t>Moment 3: </a:t>
            </a:r>
            <a:r>
              <a:rPr lang="nl" sz="800" i="1">
                <a:latin typeface="+mn-lt"/>
                <a:ea typeface="Avenir"/>
                <a:cs typeface="Arial" panose="020B0604020202020204" pitchFamily="34" charset="0"/>
                <a:sym typeface="Avenir"/>
              </a:rPr>
              <a:t>moment uit te schrijven</a:t>
            </a:r>
            <a:endParaRPr sz="800" i="1">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a:p>
            <a:pPr marL="0" lvl="0" indent="0" algn="l" rtl="0">
              <a:spcBef>
                <a:spcPts val="0"/>
              </a:spcBef>
              <a:spcAft>
                <a:spcPts val="0"/>
              </a:spcAft>
              <a:buNone/>
            </a:pPr>
            <a:endParaRPr sz="800">
              <a:latin typeface="+mn-lt"/>
              <a:ea typeface="Avenir"/>
              <a:cs typeface="Arial" panose="020B0604020202020204" pitchFamily="34" charset="0"/>
              <a:sym typeface="Avenir"/>
            </a:endParaRPr>
          </a:p>
        </p:txBody>
      </p:sp>
      <p:sp>
        <p:nvSpPr>
          <p:cNvPr id="238" name="Google Shape;238;p28"/>
          <p:cNvSpPr txBox="1"/>
          <p:nvPr/>
        </p:nvSpPr>
        <p:spPr>
          <a:xfrm>
            <a:off x="6703150" y="1664350"/>
            <a:ext cx="2228700" cy="1779900"/>
          </a:xfrm>
          <a:prstGeom prst="rect">
            <a:avLst/>
          </a:prstGeom>
          <a:solidFill>
            <a:srgbClr val="FFFFFF">
              <a:alpha val="45270"/>
            </a:srgbClr>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800" b="1">
                <a:latin typeface="+mn-lt"/>
                <a:ea typeface="Avenir"/>
                <a:cs typeface="Arial" panose="020B0604020202020204" pitchFamily="34" charset="0"/>
                <a:sym typeface="Avenir"/>
              </a:rPr>
              <a:t>Keuzes vd speler</a:t>
            </a:r>
            <a:endParaRPr sz="800" b="1">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b="1">
              <a:latin typeface="+mn-lt"/>
              <a:ea typeface="Avenir"/>
              <a:cs typeface="Arial" panose="020B0604020202020204" pitchFamily="34" charset="0"/>
              <a:sym typeface="Avenir"/>
            </a:endParaRPr>
          </a:p>
          <a:p>
            <a:pPr marL="457200" lvl="0" indent="-292100" algn="l" rtl="0">
              <a:lnSpc>
                <a:spcPct val="115000"/>
              </a:lnSpc>
              <a:spcBef>
                <a:spcPts val="0"/>
              </a:spcBef>
              <a:spcAft>
                <a:spcPts val="0"/>
              </a:spcAft>
              <a:buSzPts val="1000"/>
              <a:buFont typeface="Avenir"/>
              <a:buChar char="-"/>
            </a:pPr>
            <a:r>
              <a:rPr lang="nl" sz="800" i="1">
                <a:latin typeface="+mn-lt"/>
                <a:ea typeface="Avenir"/>
                <a:cs typeface="Arial" panose="020B0604020202020204" pitchFamily="34" charset="0"/>
                <a:sym typeface="Avenir"/>
              </a:rPr>
              <a:t>Reactie 1</a:t>
            </a:r>
            <a:endParaRPr sz="800" i="1">
              <a:latin typeface="+mn-lt"/>
              <a:ea typeface="Avenir"/>
              <a:cs typeface="Arial" panose="020B0604020202020204" pitchFamily="34" charset="0"/>
              <a:sym typeface="Avenir"/>
            </a:endParaRPr>
          </a:p>
          <a:p>
            <a:pPr marL="457200" lvl="0" indent="-292100" algn="l" rtl="0">
              <a:lnSpc>
                <a:spcPct val="115000"/>
              </a:lnSpc>
              <a:spcBef>
                <a:spcPts val="0"/>
              </a:spcBef>
              <a:spcAft>
                <a:spcPts val="0"/>
              </a:spcAft>
              <a:buSzPts val="1000"/>
              <a:buFont typeface="Avenir"/>
              <a:buChar char="-"/>
            </a:pPr>
            <a:r>
              <a:rPr lang="nl" sz="800" i="1">
                <a:latin typeface="+mn-lt"/>
                <a:ea typeface="Avenir"/>
                <a:cs typeface="Arial" panose="020B0604020202020204" pitchFamily="34" charset="0"/>
                <a:sym typeface="Avenir"/>
              </a:rPr>
              <a:t>Reactie 2</a:t>
            </a:r>
            <a:endParaRPr sz="800" i="1">
              <a:latin typeface="+mn-lt"/>
              <a:ea typeface="Avenir"/>
              <a:cs typeface="Arial" panose="020B0604020202020204" pitchFamily="34" charset="0"/>
              <a:sym typeface="Avenir"/>
            </a:endParaRPr>
          </a:p>
          <a:p>
            <a:pPr marL="457200" lvl="0" indent="-292100" algn="l" rtl="0">
              <a:lnSpc>
                <a:spcPct val="115000"/>
              </a:lnSpc>
              <a:spcBef>
                <a:spcPts val="0"/>
              </a:spcBef>
              <a:spcAft>
                <a:spcPts val="0"/>
              </a:spcAft>
              <a:buSzPts val="1000"/>
              <a:buFont typeface="Avenir"/>
              <a:buChar char="-"/>
            </a:pPr>
            <a:r>
              <a:rPr lang="nl" sz="800" i="1">
                <a:latin typeface="+mn-lt"/>
                <a:ea typeface="Avenir"/>
                <a:cs typeface="Arial" panose="020B0604020202020204" pitchFamily="34" charset="0"/>
                <a:sym typeface="Avenir"/>
              </a:rPr>
              <a:t>Reactie 3</a:t>
            </a:r>
            <a:endParaRPr sz="800" i="1">
              <a:latin typeface="+mn-lt"/>
              <a:ea typeface="Avenir"/>
              <a:cs typeface="Arial" panose="020B0604020202020204" pitchFamily="34" charset="0"/>
              <a:sym typeface="Avenir"/>
            </a:endParaRPr>
          </a:p>
          <a:p>
            <a:pPr marL="457200" lvl="0" indent="-292100" algn="l" rtl="0">
              <a:lnSpc>
                <a:spcPct val="115000"/>
              </a:lnSpc>
              <a:spcBef>
                <a:spcPts val="0"/>
              </a:spcBef>
              <a:spcAft>
                <a:spcPts val="0"/>
              </a:spcAft>
              <a:buSzPts val="1000"/>
              <a:buFont typeface="Avenir"/>
              <a:buChar char="-"/>
            </a:pPr>
            <a:r>
              <a:rPr lang="nl" sz="800" i="1">
                <a:latin typeface="+mn-lt"/>
                <a:ea typeface="Avenir"/>
                <a:cs typeface="Arial" panose="020B0604020202020204" pitchFamily="34" charset="0"/>
                <a:sym typeface="Avenir"/>
              </a:rPr>
              <a:t>Reactie 4</a:t>
            </a:r>
            <a:endParaRPr sz="800" i="1">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p:txBody>
      </p:sp>
      <p:sp>
        <p:nvSpPr>
          <p:cNvPr id="239" name="Google Shape;239;p28"/>
          <p:cNvSpPr txBox="1"/>
          <p:nvPr/>
        </p:nvSpPr>
        <p:spPr>
          <a:xfrm>
            <a:off x="6703150" y="3507225"/>
            <a:ext cx="2228700" cy="1512000"/>
          </a:xfrm>
          <a:prstGeom prst="rect">
            <a:avLst/>
          </a:prstGeom>
          <a:solidFill>
            <a:srgbClr val="FFFFFF">
              <a:alpha val="45270"/>
            </a:srgbClr>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800" b="1">
                <a:latin typeface="+mn-lt"/>
                <a:ea typeface="Avenir"/>
                <a:cs typeface="Arial" panose="020B0604020202020204" pitchFamily="34" charset="0"/>
                <a:sym typeface="Avenir"/>
              </a:rPr>
              <a:t>Mogelijke gevolgen</a:t>
            </a:r>
            <a:endParaRPr sz="800" b="1">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b="1">
              <a:latin typeface="+mn-lt"/>
              <a:ea typeface="Avenir"/>
              <a:cs typeface="Arial" panose="020B0604020202020204" pitchFamily="34" charset="0"/>
              <a:sym typeface="Avenir"/>
            </a:endParaRPr>
          </a:p>
          <a:p>
            <a:pPr marL="457200" lvl="0" indent="-292100" algn="l" rtl="0">
              <a:lnSpc>
                <a:spcPct val="115000"/>
              </a:lnSpc>
              <a:spcBef>
                <a:spcPts val="0"/>
              </a:spcBef>
              <a:spcAft>
                <a:spcPts val="0"/>
              </a:spcAft>
              <a:buSzPts val="1000"/>
              <a:buFont typeface="Avenir"/>
              <a:buChar char="-"/>
            </a:pPr>
            <a:r>
              <a:rPr lang="nl" sz="800" i="1">
                <a:latin typeface="+mn-lt"/>
                <a:ea typeface="Avenir"/>
                <a:cs typeface="Arial" panose="020B0604020202020204" pitchFamily="34" charset="0"/>
                <a:sym typeface="Avenir"/>
              </a:rPr>
              <a:t>mogelijke gevolgen die een impact hebben op het scenario</a:t>
            </a:r>
            <a:endParaRPr sz="800" i="1">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p:txBody>
      </p:sp>
      <p:cxnSp>
        <p:nvCxnSpPr>
          <p:cNvPr id="240" name="Google Shape;240;p28"/>
          <p:cNvCxnSpPr/>
          <p:nvPr/>
        </p:nvCxnSpPr>
        <p:spPr>
          <a:xfrm>
            <a:off x="6703150" y="139475"/>
            <a:ext cx="0" cy="4879800"/>
          </a:xfrm>
          <a:prstGeom prst="straightConnector1">
            <a:avLst/>
          </a:prstGeom>
          <a:noFill/>
          <a:ln w="9525" cap="flat" cmpd="sng">
            <a:solidFill>
              <a:schemeClr val="dk2"/>
            </a:solidFill>
            <a:prstDash val="lgDash"/>
            <a:round/>
            <a:headEnd type="none" w="med" len="med"/>
            <a:tailEnd type="none" w="med" len="med"/>
          </a:ln>
        </p:spPr>
      </p:cxnSp>
      <p:cxnSp>
        <p:nvCxnSpPr>
          <p:cNvPr id="241" name="Google Shape;241;p28"/>
          <p:cNvCxnSpPr/>
          <p:nvPr/>
        </p:nvCxnSpPr>
        <p:spPr>
          <a:xfrm>
            <a:off x="6703150" y="139475"/>
            <a:ext cx="2241600" cy="0"/>
          </a:xfrm>
          <a:prstGeom prst="straightConnector1">
            <a:avLst/>
          </a:prstGeom>
          <a:noFill/>
          <a:ln w="9525" cap="flat" cmpd="sng">
            <a:solidFill>
              <a:schemeClr val="dk2"/>
            </a:solidFill>
            <a:prstDash val="lgDash"/>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98"/>
        <p:cNvGrpSpPr/>
        <p:nvPr/>
      </p:nvGrpSpPr>
      <p:grpSpPr>
        <a:xfrm>
          <a:off x="0" y="0"/>
          <a:ext cx="0" cy="0"/>
          <a:chOff x="0" y="0"/>
          <a:chExt cx="0" cy="0"/>
        </a:xfrm>
      </p:grpSpPr>
      <p:pic>
        <p:nvPicPr>
          <p:cNvPr id="399" name="Google Shape;399;p38"/>
          <p:cNvPicPr preferRelativeResize="0"/>
          <p:nvPr/>
        </p:nvPicPr>
        <p:blipFill>
          <a:blip r:embed="rId3">
            <a:alphaModFix/>
          </a:blip>
          <a:stretch>
            <a:fillRect/>
          </a:stretch>
        </p:blipFill>
        <p:spPr>
          <a:xfrm>
            <a:off x="-1" y="2063645"/>
            <a:ext cx="9144000" cy="1848052"/>
          </a:xfrm>
          <a:prstGeom prst="rect">
            <a:avLst/>
          </a:prstGeom>
          <a:noFill/>
          <a:ln w="28575" cap="flat" cmpd="sng">
            <a:solidFill>
              <a:srgbClr val="FFFFFF"/>
            </a:solidFill>
            <a:prstDash val="solid"/>
            <a:round/>
            <a:headEnd type="none" w="sm" len="sm"/>
            <a:tailEnd type="none" w="sm" len="sm"/>
          </a:ln>
        </p:spPr>
      </p:pic>
      <p:sp>
        <p:nvSpPr>
          <p:cNvPr id="400" name="Google Shape;400;p38"/>
          <p:cNvSpPr txBox="1">
            <a:spLocks noGrp="1"/>
          </p:cNvSpPr>
          <p:nvPr>
            <p:ph type="body" idx="1"/>
          </p:nvPr>
        </p:nvSpPr>
        <p:spPr>
          <a:xfrm>
            <a:off x="-1" y="960408"/>
            <a:ext cx="9144001" cy="1103237"/>
          </a:xfrm>
          <a:prstGeom prst="rect">
            <a:avLst/>
          </a:prstGeom>
          <a:solidFill>
            <a:srgbClr val="FFFFFF">
              <a:alpha val="45270"/>
            </a:srgbClr>
          </a:solidFill>
        </p:spPr>
        <p:txBody>
          <a:bodyPr spcFirstLastPara="1" wrap="square" lIns="91425" tIns="91425" rIns="91425" bIns="91425" anchor="t" anchorCtr="0">
            <a:noAutofit/>
          </a:bodyPr>
          <a:lstStyle/>
          <a:p>
            <a:pPr marL="0" lvl="0" indent="0" algn="l" rtl="0">
              <a:spcBef>
                <a:spcPts val="0"/>
              </a:spcBef>
              <a:spcAft>
                <a:spcPts val="1200"/>
              </a:spcAft>
              <a:buNone/>
            </a:pPr>
            <a:r>
              <a:rPr lang="nl-BE" sz="1100">
                <a:solidFill>
                  <a:schemeClr val="tx1"/>
                </a:solidFill>
                <a:ea typeface="Avenir"/>
                <a:sym typeface="Avenir"/>
              </a:rPr>
              <a:t>Nadat je verschillende </a:t>
            </a:r>
            <a:r>
              <a:rPr lang="nl-BE" sz="1100">
                <a:solidFill>
                  <a:schemeClr val="tx1"/>
                </a:solidFill>
                <a:latin typeface="+mn-lt"/>
                <a:ea typeface="Avenir"/>
                <a:sym typeface="Avenir"/>
              </a:rPr>
              <a:t>keuzemomenten</a:t>
            </a:r>
            <a:r>
              <a:rPr lang="nl-BE" sz="1100">
                <a:solidFill>
                  <a:schemeClr val="tx1"/>
                </a:solidFill>
                <a:ea typeface="Avenir"/>
                <a:sym typeface="Avenir"/>
              </a:rPr>
              <a:t> hebt ontwikkeld, begin je deze best samen te brengen op een visuele manier. Dit kan in een applicatie zoals Miro maar wij raden simpelweg aan met een hoop post-its te werken. Elke post-it is één keuzemoment en deze plak je op een groot blad. Trek duidelijke connecties tussen de momenten, zo begin je te zien hoe deze aan elkaar hangen en welk oorzaak-gevolg aanwezig is. Wanneer de structuur op papier staat kan je door naar de laatste stap.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14"/>
        <p:cNvGrpSpPr/>
        <p:nvPr/>
      </p:nvGrpSpPr>
      <p:grpSpPr>
        <a:xfrm>
          <a:off x="0" y="0"/>
          <a:ext cx="0" cy="0"/>
          <a:chOff x="0" y="0"/>
          <a:chExt cx="0" cy="0"/>
        </a:xfrm>
      </p:grpSpPr>
      <p:sp>
        <p:nvSpPr>
          <p:cNvPr id="215" name="Google Shape;215;p26"/>
          <p:cNvSpPr txBox="1"/>
          <p:nvPr/>
        </p:nvSpPr>
        <p:spPr>
          <a:xfrm flipH="1">
            <a:off x="1105650" y="2085300"/>
            <a:ext cx="6932700" cy="97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4000" b="1">
                <a:solidFill>
                  <a:schemeClr val="lt1"/>
                </a:solidFill>
                <a:latin typeface="+mn-lt"/>
                <a:ea typeface="Avenir"/>
                <a:cs typeface="Arial" panose="020B0604020202020204" pitchFamily="34" charset="0"/>
                <a:sym typeface="Avenir"/>
              </a:rPr>
              <a:t>6. Blauwdruk</a:t>
            </a:r>
            <a:endParaRPr sz="4000" b="1">
              <a:solidFill>
                <a:schemeClr val="lt1"/>
              </a:solidFill>
              <a:latin typeface="+mn-lt"/>
              <a:ea typeface="Avenir"/>
              <a:cs typeface="Arial" panose="020B0604020202020204" pitchFamily="34" charset="0"/>
              <a:sym typeface="Avenir"/>
            </a:endParaRPr>
          </a:p>
        </p:txBody>
      </p:sp>
    </p:spTree>
    <p:extLst>
      <p:ext uri="{BB962C8B-B14F-4D97-AF65-F5344CB8AC3E}">
        <p14:creationId xmlns:p14="http://schemas.microsoft.com/office/powerpoint/2010/main" val="146503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p:nvPr/>
        </p:nvSpPr>
        <p:spPr>
          <a:xfrm>
            <a:off x="0" y="0"/>
            <a:ext cx="578400" cy="582300"/>
          </a:xfrm>
          <a:prstGeom prst="rect">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200">
                <a:latin typeface="+mn-lt"/>
                <a:ea typeface="Avenir"/>
                <a:cs typeface="Arial" panose="020B0604020202020204" pitchFamily="34" charset="0"/>
                <a:sym typeface="Avenir"/>
              </a:rPr>
              <a:t>x</a:t>
            </a:r>
            <a:endParaRPr sz="1200">
              <a:latin typeface="+mn-lt"/>
              <a:ea typeface="Avenir"/>
              <a:cs typeface="Arial" panose="020B0604020202020204" pitchFamily="34" charset="0"/>
              <a:sym typeface="Avenir"/>
            </a:endParaRPr>
          </a:p>
        </p:txBody>
      </p:sp>
      <p:sp>
        <p:nvSpPr>
          <p:cNvPr id="247" name="Google Shape;247;p29"/>
          <p:cNvSpPr txBox="1"/>
          <p:nvPr/>
        </p:nvSpPr>
        <p:spPr>
          <a:xfrm>
            <a:off x="653100" y="60600"/>
            <a:ext cx="8409300" cy="69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800">
                <a:latin typeface="+mn-lt"/>
                <a:ea typeface="Avenir"/>
                <a:cs typeface="Arial" panose="020B0604020202020204" pitchFamily="34" charset="0"/>
                <a:sym typeface="Avenir"/>
              </a:rPr>
              <a:t>Locatie:</a:t>
            </a: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r>
              <a:rPr lang="nl" sz="800">
                <a:latin typeface="+mn-lt"/>
                <a:ea typeface="Avenir"/>
                <a:cs typeface="Arial" panose="020B0604020202020204" pitchFamily="34" charset="0"/>
                <a:sym typeface="Avenir"/>
              </a:rPr>
              <a:t>Personages aanwezig:</a:t>
            </a:r>
            <a:endParaRPr sz="800">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r>
              <a:rPr lang="nl" sz="800">
                <a:latin typeface="+mn-lt"/>
                <a:ea typeface="Avenir"/>
                <a:cs typeface="Arial" panose="020B0604020202020204" pitchFamily="34" charset="0"/>
                <a:sym typeface="Avenir"/>
              </a:rPr>
              <a:t>Omschrijving:</a:t>
            </a:r>
            <a:endParaRPr sz="800">
              <a:latin typeface="+mn-lt"/>
              <a:ea typeface="Avenir"/>
              <a:cs typeface="Arial" panose="020B0604020202020204" pitchFamily="34" charset="0"/>
              <a:sym typeface="Avenir"/>
            </a:endParaRPr>
          </a:p>
        </p:txBody>
      </p:sp>
      <p:sp>
        <p:nvSpPr>
          <p:cNvPr id="248" name="Google Shape;248;p29"/>
          <p:cNvSpPr txBox="1"/>
          <p:nvPr/>
        </p:nvSpPr>
        <p:spPr>
          <a:xfrm>
            <a:off x="68025" y="825325"/>
            <a:ext cx="4191000" cy="4222800"/>
          </a:xfrm>
          <a:prstGeom prst="rect">
            <a:avLst/>
          </a:prstGeom>
          <a:no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800" i="1">
                <a:latin typeface="+mn-lt"/>
                <a:ea typeface="Avenir"/>
                <a:cs typeface="Arial" panose="020B0604020202020204" pitchFamily="34" charset="0"/>
                <a:sym typeface="Avenir"/>
              </a:rPr>
              <a:t>Hier schrijf je het moment vanuit het standpunt van de zorgverlener. </a:t>
            </a:r>
            <a:endParaRPr sz="800" i="1">
              <a:latin typeface="+mn-lt"/>
              <a:ea typeface="Avenir"/>
              <a:cs typeface="Arial" panose="020B0604020202020204" pitchFamily="34" charset="0"/>
              <a:sym typeface="Avenir"/>
            </a:endParaRPr>
          </a:p>
        </p:txBody>
      </p:sp>
      <p:sp>
        <p:nvSpPr>
          <p:cNvPr id="249" name="Google Shape;249;p29"/>
          <p:cNvSpPr txBox="1"/>
          <p:nvPr/>
        </p:nvSpPr>
        <p:spPr>
          <a:xfrm>
            <a:off x="4395100" y="825325"/>
            <a:ext cx="313200" cy="345000"/>
          </a:xfrm>
          <a:prstGeom prst="rect">
            <a:avLst/>
          </a:prstGeom>
          <a:solidFill>
            <a:srgbClr val="F3F3F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800">
                <a:solidFill>
                  <a:schemeClr val="dk1"/>
                </a:solidFill>
                <a:latin typeface="+mn-lt"/>
                <a:ea typeface="Avenir"/>
                <a:cs typeface="Arial" panose="020B0604020202020204" pitchFamily="34" charset="0"/>
                <a:sym typeface="Avenir"/>
              </a:rPr>
              <a:t>A</a:t>
            </a:r>
            <a:endParaRPr sz="800">
              <a:solidFill>
                <a:schemeClr val="dk1"/>
              </a:solidFill>
              <a:latin typeface="+mn-lt"/>
              <a:ea typeface="Avenir"/>
              <a:cs typeface="Arial" panose="020B0604020202020204" pitchFamily="34" charset="0"/>
              <a:sym typeface="Avenir"/>
            </a:endParaRPr>
          </a:p>
        </p:txBody>
      </p:sp>
      <p:sp>
        <p:nvSpPr>
          <p:cNvPr id="250" name="Google Shape;250;p29"/>
          <p:cNvSpPr txBox="1"/>
          <p:nvPr/>
        </p:nvSpPr>
        <p:spPr>
          <a:xfrm>
            <a:off x="4816925" y="825325"/>
            <a:ext cx="4218300" cy="3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800" i="1">
                <a:latin typeface="+mn-lt"/>
                <a:ea typeface="Avenir"/>
                <a:cs typeface="Arial" panose="020B0604020202020204" pitchFamily="34" charset="0"/>
                <a:sym typeface="Avenir"/>
              </a:rPr>
              <a:t>Antwoord A dat verschijnt op de smartphone</a:t>
            </a:r>
            <a:endParaRPr sz="800" i="1">
              <a:latin typeface="+mn-lt"/>
              <a:ea typeface="Avenir"/>
              <a:cs typeface="Arial" panose="020B0604020202020204" pitchFamily="34" charset="0"/>
              <a:sym typeface="Avenir"/>
            </a:endParaRPr>
          </a:p>
        </p:txBody>
      </p:sp>
      <p:sp>
        <p:nvSpPr>
          <p:cNvPr id="251" name="Google Shape;251;p29"/>
          <p:cNvSpPr txBox="1"/>
          <p:nvPr/>
        </p:nvSpPr>
        <p:spPr>
          <a:xfrm>
            <a:off x="4395100" y="1240550"/>
            <a:ext cx="313200" cy="345000"/>
          </a:xfrm>
          <a:prstGeom prst="rect">
            <a:avLst/>
          </a:prstGeom>
          <a:solidFill>
            <a:srgbClr val="F3F3F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800">
                <a:solidFill>
                  <a:schemeClr val="dk1"/>
                </a:solidFill>
                <a:latin typeface="+mn-lt"/>
                <a:ea typeface="Avenir"/>
                <a:cs typeface="Arial" panose="020B0604020202020204" pitchFamily="34" charset="0"/>
                <a:sym typeface="Avenir"/>
              </a:rPr>
              <a:t>B</a:t>
            </a:r>
            <a:endParaRPr sz="800">
              <a:solidFill>
                <a:schemeClr val="dk1"/>
              </a:solidFill>
              <a:latin typeface="+mn-lt"/>
              <a:ea typeface="Avenir"/>
              <a:cs typeface="Arial" panose="020B0604020202020204" pitchFamily="34" charset="0"/>
              <a:sym typeface="Avenir"/>
            </a:endParaRPr>
          </a:p>
        </p:txBody>
      </p:sp>
      <p:sp>
        <p:nvSpPr>
          <p:cNvPr id="252" name="Google Shape;252;p29"/>
          <p:cNvSpPr txBox="1"/>
          <p:nvPr/>
        </p:nvSpPr>
        <p:spPr>
          <a:xfrm>
            <a:off x="4816925" y="1240550"/>
            <a:ext cx="4218300" cy="3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800" i="1">
                <a:latin typeface="+mn-lt"/>
                <a:ea typeface="Avenir"/>
                <a:cs typeface="Arial" panose="020B0604020202020204" pitchFamily="34" charset="0"/>
                <a:sym typeface="Avenir"/>
              </a:rPr>
              <a:t>Antwoord B dat verschijnt op de smartphone</a:t>
            </a:r>
            <a:endParaRPr sz="800" i="1">
              <a:latin typeface="+mn-lt"/>
              <a:ea typeface="Avenir"/>
              <a:cs typeface="Arial" panose="020B0604020202020204" pitchFamily="34" charset="0"/>
              <a:sym typeface="Avenir"/>
            </a:endParaRPr>
          </a:p>
        </p:txBody>
      </p:sp>
      <p:sp>
        <p:nvSpPr>
          <p:cNvPr id="253" name="Google Shape;253;p29"/>
          <p:cNvSpPr txBox="1"/>
          <p:nvPr/>
        </p:nvSpPr>
        <p:spPr>
          <a:xfrm>
            <a:off x="4395100" y="1655775"/>
            <a:ext cx="313200" cy="345000"/>
          </a:xfrm>
          <a:prstGeom prst="rect">
            <a:avLst/>
          </a:prstGeom>
          <a:solidFill>
            <a:srgbClr val="F3F3F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800">
                <a:solidFill>
                  <a:schemeClr val="dk1"/>
                </a:solidFill>
                <a:latin typeface="+mn-lt"/>
                <a:ea typeface="Avenir"/>
                <a:cs typeface="Arial" panose="020B0604020202020204" pitchFamily="34" charset="0"/>
                <a:sym typeface="Avenir"/>
              </a:rPr>
              <a:t>C</a:t>
            </a:r>
            <a:endParaRPr sz="800">
              <a:solidFill>
                <a:schemeClr val="dk1"/>
              </a:solidFill>
              <a:latin typeface="+mn-lt"/>
              <a:ea typeface="Avenir"/>
              <a:cs typeface="Arial" panose="020B0604020202020204" pitchFamily="34" charset="0"/>
              <a:sym typeface="Avenir"/>
            </a:endParaRPr>
          </a:p>
        </p:txBody>
      </p:sp>
      <p:sp>
        <p:nvSpPr>
          <p:cNvPr id="254" name="Google Shape;254;p29"/>
          <p:cNvSpPr txBox="1"/>
          <p:nvPr/>
        </p:nvSpPr>
        <p:spPr>
          <a:xfrm>
            <a:off x="4816925" y="1655775"/>
            <a:ext cx="4218300" cy="3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800" i="1">
                <a:latin typeface="+mn-lt"/>
                <a:ea typeface="Avenir"/>
                <a:cs typeface="Arial" panose="020B0604020202020204" pitchFamily="34" charset="0"/>
                <a:sym typeface="Avenir"/>
              </a:rPr>
              <a:t>Antwoord C dat verschijnt op de smartphone (optioneel)</a:t>
            </a:r>
            <a:endParaRPr sz="800" i="1">
              <a:latin typeface="+mn-lt"/>
              <a:ea typeface="Avenir"/>
              <a:cs typeface="Arial" panose="020B0604020202020204" pitchFamily="34" charset="0"/>
              <a:sym typeface="Avenir"/>
            </a:endParaRPr>
          </a:p>
        </p:txBody>
      </p:sp>
      <p:sp>
        <p:nvSpPr>
          <p:cNvPr id="255" name="Google Shape;255;p29"/>
          <p:cNvSpPr txBox="1"/>
          <p:nvPr/>
        </p:nvSpPr>
        <p:spPr>
          <a:xfrm>
            <a:off x="4395100" y="2071000"/>
            <a:ext cx="313200" cy="345000"/>
          </a:xfrm>
          <a:prstGeom prst="rect">
            <a:avLst/>
          </a:prstGeom>
          <a:solidFill>
            <a:srgbClr val="F3F3F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800">
                <a:solidFill>
                  <a:schemeClr val="dk1"/>
                </a:solidFill>
                <a:latin typeface="+mn-lt"/>
                <a:ea typeface="Avenir"/>
                <a:cs typeface="Arial" panose="020B0604020202020204" pitchFamily="34" charset="0"/>
                <a:sym typeface="Avenir"/>
              </a:rPr>
              <a:t>D</a:t>
            </a:r>
            <a:endParaRPr sz="800">
              <a:solidFill>
                <a:schemeClr val="dk1"/>
              </a:solidFill>
              <a:latin typeface="+mn-lt"/>
              <a:ea typeface="Avenir"/>
              <a:cs typeface="Arial" panose="020B0604020202020204" pitchFamily="34" charset="0"/>
              <a:sym typeface="Avenir"/>
            </a:endParaRPr>
          </a:p>
        </p:txBody>
      </p:sp>
      <p:sp>
        <p:nvSpPr>
          <p:cNvPr id="256" name="Google Shape;256;p29"/>
          <p:cNvSpPr txBox="1"/>
          <p:nvPr/>
        </p:nvSpPr>
        <p:spPr>
          <a:xfrm>
            <a:off x="4816925" y="2071000"/>
            <a:ext cx="4218300" cy="3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800" i="1">
                <a:latin typeface="+mn-lt"/>
                <a:ea typeface="Avenir"/>
                <a:cs typeface="Arial" panose="020B0604020202020204" pitchFamily="34" charset="0"/>
                <a:sym typeface="Avenir"/>
              </a:rPr>
              <a:t>Antwoord D dat verschijnt op de smartphone (</a:t>
            </a:r>
            <a:r>
              <a:rPr lang="nl" sz="800" i="1">
                <a:solidFill>
                  <a:schemeClr val="dk1"/>
                </a:solidFill>
                <a:latin typeface="+mn-lt"/>
                <a:ea typeface="Avenir"/>
                <a:cs typeface="Arial" panose="020B0604020202020204" pitchFamily="34" charset="0"/>
                <a:sym typeface="Avenir"/>
              </a:rPr>
              <a:t>optioneel)</a:t>
            </a:r>
            <a:endParaRPr sz="800" i="1">
              <a:solidFill>
                <a:schemeClr val="dk1"/>
              </a:solidFill>
              <a:latin typeface="+mn-lt"/>
              <a:ea typeface="Avenir"/>
              <a:cs typeface="Arial" panose="020B0604020202020204" pitchFamily="34" charset="0"/>
              <a:sym typeface="Avenir"/>
            </a:endParaRPr>
          </a:p>
          <a:p>
            <a:pPr marL="0" lvl="0" indent="0" algn="l" rtl="0">
              <a:spcBef>
                <a:spcPts val="0"/>
              </a:spcBef>
              <a:spcAft>
                <a:spcPts val="0"/>
              </a:spcAft>
              <a:buNone/>
            </a:pPr>
            <a:endParaRPr sz="800" i="1">
              <a:latin typeface="+mn-lt"/>
              <a:ea typeface="Avenir"/>
              <a:cs typeface="Arial" panose="020B0604020202020204" pitchFamily="34" charset="0"/>
              <a:sym typeface="Avenir"/>
            </a:endParaRPr>
          </a:p>
        </p:txBody>
      </p:sp>
      <p:sp>
        <p:nvSpPr>
          <p:cNvPr id="259" name="Google Shape;259;p29"/>
          <p:cNvSpPr txBox="1"/>
          <p:nvPr/>
        </p:nvSpPr>
        <p:spPr>
          <a:xfrm>
            <a:off x="4395100" y="3629475"/>
            <a:ext cx="4640100" cy="1418600"/>
          </a:xfrm>
          <a:prstGeom prst="rect">
            <a:avLst/>
          </a:prstGeom>
          <a:no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800" i="1">
                <a:latin typeface="+mn-lt"/>
                <a:ea typeface="Avenir"/>
                <a:cs typeface="Arial" panose="020B0604020202020204" pitchFamily="34" charset="0"/>
                <a:sym typeface="Avenir"/>
              </a:rPr>
              <a:t>Opmerkingen:</a:t>
            </a:r>
            <a:endParaRPr sz="800" i="1">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endParaRPr lang="nl-BE" sz="800" i="1">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r>
              <a:rPr lang="nl-BE" sz="800" i="1">
                <a:latin typeface="+mn-lt"/>
                <a:ea typeface="Avenir"/>
                <a:cs typeface="Arial" panose="020B0604020202020204" pitchFamily="34" charset="0"/>
                <a:sym typeface="Avenir"/>
              </a:rPr>
              <a:t>Foto achtergrond:</a:t>
            </a:r>
          </a:p>
          <a:p>
            <a:pPr marL="0" lvl="0" indent="0" algn="l" rtl="0">
              <a:lnSpc>
                <a:spcPct val="115000"/>
              </a:lnSpc>
              <a:spcBef>
                <a:spcPts val="0"/>
              </a:spcBef>
              <a:spcAft>
                <a:spcPts val="0"/>
              </a:spcAft>
              <a:buNone/>
            </a:pPr>
            <a:r>
              <a:rPr lang="nl-BE" sz="800" i="1">
                <a:latin typeface="+mn-lt"/>
                <a:ea typeface="Avenir"/>
                <a:cs typeface="Arial" panose="020B0604020202020204" pitchFamily="34" charset="0"/>
                <a:sym typeface="Avenir"/>
              </a:rPr>
              <a:t>Foto personages:</a:t>
            </a:r>
            <a:endParaRPr sz="800" i="1">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r>
              <a:rPr lang="nl" sz="800" i="1">
                <a:latin typeface="+mn-lt"/>
                <a:ea typeface="Avenir"/>
                <a:cs typeface="Arial" panose="020B0604020202020204" pitchFamily="34" charset="0"/>
                <a:sym typeface="Avenir"/>
              </a:rPr>
              <a:t>Audio:</a:t>
            </a:r>
            <a:endParaRPr sz="800" i="1">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r>
              <a:rPr lang="nl" sz="800" i="1">
                <a:latin typeface="+mn-lt"/>
                <a:ea typeface="Avenir"/>
                <a:cs typeface="Arial" panose="020B0604020202020204" pitchFamily="34" charset="0"/>
                <a:sym typeface="Avenir"/>
              </a:rPr>
              <a:t>Video:</a:t>
            </a:r>
            <a:endParaRPr sz="800" i="1">
              <a:latin typeface="+mn-lt"/>
              <a:ea typeface="Avenir"/>
              <a:cs typeface="Arial" panose="020B0604020202020204" pitchFamily="34" charset="0"/>
              <a:sym typeface="Avenir"/>
            </a:endParaRPr>
          </a:p>
          <a:p>
            <a:pPr marL="0" lvl="0" indent="0" algn="l" rtl="0">
              <a:lnSpc>
                <a:spcPct val="115000"/>
              </a:lnSpc>
              <a:spcBef>
                <a:spcPts val="0"/>
              </a:spcBef>
              <a:spcAft>
                <a:spcPts val="0"/>
              </a:spcAft>
              <a:buNone/>
            </a:pPr>
            <a:r>
              <a:rPr lang="nl" sz="800" i="1">
                <a:latin typeface="+mn-lt"/>
                <a:ea typeface="Avenir"/>
                <a:cs typeface="Arial" panose="020B0604020202020204" pitchFamily="34" charset="0"/>
                <a:sym typeface="Avenir"/>
              </a:rPr>
              <a:t>….</a:t>
            </a:r>
            <a:endParaRPr sz="800" i="1">
              <a:latin typeface="+mn-lt"/>
              <a:ea typeface="Avenir"/>
              <a:cs typeface="Arial" panose="020B0604020202020204" pitchFamily="34" charset="0"/>
              <a:sym typeface="Avenir"/>
            </a:endParaRPr>
          </a:p>
        </p:txBody>
      </p:sp>
      <p:sp>
        <p:nvSpPr>
          <p:cNvPr id="262" name="Google Shape;262;p29"/>
          <p:cNvSpPr txBox="1"/>
          <p:nvPr/>
        </p:nvSpPr>
        <p:spPr>
          <a:xfrm>
            <a:off x="4395100" y="3233048"/>
            <a:ext cx="1247164" cy="34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nl" sz="800">
                <a:latin typeface="+mn-lt"/>
                <a:ea typeface="Avenir"/>
                <a:cs typeface="Arial" panose="020B0604020202020204" pitchFamily="34" charset="0"/>
                <a:sym typeface="Avenir"/>
              </a:rPr>
              <a:t>Individuele keuze</a:t>
            </a:r>
            <a:endParaRPr sz="800">
              <a:latin typeface="+mn-lt"/>
              <a:ea typeface="Avenir"/>
              <a:cs typeface="Arial" panose="020B0604020202020204" pitchFamily="34" charset="0"/>
              <a:sym typeface="Avenir"/>
            </a:endParaRPr>
          </a:p>
        </p:txBody>
      </p:sp>
      <p:sp>
        <p:nvSpPr>
          <p:cNvPr id="264" name="Google Shape;264;p29"/>
          <p:cNvSpPr txBox="1"/>
          <p:nvPr/>
        </p:nvSpPr>
        <p:spPr>
          <a:xfrm>
            <a:off x="5700350" y="3233048"/>
            <a:ext cx="1247164" cy="34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nl" sz="800">
                <a:latin typeface="+mn-lt"/>
                <a:ea typeface="Avenir"/>
                <a:cs typeface="Arial" panose="020B0604020202020204" pitchFamily="34" charset="0"/>
                <a:sym typeface="Avenir"/>
              </a:rPr>
              <a:t>Groepsoverleg</a:t>
            </a:r>
            <a:endParaRPr sz="800">
              <a:latin typeface="+mn-lt"/>
              <a:ea typeface="Avenir"/>
              <a:cs typeface="Arial" panose="020B0604020202020204" pitchFamily="34" charset="0"/>
              <a:sym typeface="Avenir"/>
            </a:endParaRPr>
          </a:p>
        </p:txBody>
      </p:sp>
      <p:cxnSp>
        <p:nvCxnSpPr>
          <p:cNvPr id="268" name="Google Shape;268;p29"/>
          <p:cNvCxnSpPr/>
          <p:nvPr/>
        </p:nvCxnSpPr>
        <p:spPr>
          <a:xfrm rot="10800000" flipH="1">
            <a:off x="8294825" y="2249650"/>
            <a:ext cx="253500" cy="2100"/>
          </a:xfrm>
          <a:prstGeom prst="straightConnector1">
            <a:avLst/>
          </a:prstGeom>
          <a:noFill/>
          <a:ln w="9525" cap="flat" cmpd="sng">
            <a:solidFill>
              <a:schemeClr val="dk2"/>
            </a:solidFill>
            <a:prstDash val="solid"/>
            <a:round/>
            <a:headEnd type="none" w="med" len="med"/>
            <a:tailEnd type="triangle" w="med" len="med"/>
          </a:ln>
        </p:spPr>
      </p:cxnSp>
      <p:sp>
        <p:nvSpPr>
          <p:cNvPr id="269" name="Google Shape;269;p29"/>
          <p:cNvSpPr/>
          <p:nvPr/>
        </p:nvSpPr>
        <p:spPr>
          <a:xfrm>
            <a:off x="8716825" y="2078200"/>
            <a:ext cx="313200" cy="3306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800">
                <a:latin typeface="+mn-lt"/>
                <a:ea typeface="Avenir"/>
                <a:cs typeface="Arial" panose="020B0604020202020204" pitchFamily="34" charset="0"/>
                <a:sym typeface="Avenir"/>
              </a:rPr>
              <a:t>X</a:t>
            </a:r>
            <a:endParaRPr sz="800">
              <a:latin typeface="+mn-lt"/>
              <a:ea typeface="Avenir"/>
              <a:cs typeface="Arial" panose="020B0604020202020204" pitchFamily="34" charset="0"/>
              <a:sym typeface="Avenir"/>
            </a:endParaRPr>
          </a:p>
        </p:txBody>
      </p:sp>
      <p:cxnSp>
        <p:nvCxnSpPr>
          <p:cNvPr id="270" name="Google Shape;270;p29"/>
          <p:cNvCxnSpPr/>
          <p:nvPr/>
        </p:nvCxnSpPr>
        <p:spPr>
          <a:xfrm rot="10800000" flipH="1">
            <a:off x="8294825" y="1841625"/>
            <a:ext cx="253500" cy="2100"/>
          </a:xfrm>
          <a:prstGeom prst="straightConnector1">
            <a:avLst/>
          </a:prstGeom>
          <a:noFill/>
          <a:ln w="9525" cap="flat" cmpd="sng">
            <a:solidFill>
              <a:schemeClr val="dk2"/>
            </a:solidFill>
            <a:prstDash val="solid"/>
            <a:round/>
            <a:headEnd type="none" w="med" len="med"/>
            <a:tailEnd type="triangle" w="med" len="med"/>
          </a:ln>
        </p:spPr>
      </p:cxnSp>
      <p:sp>
        <p:nvSpPr>
          <p:cNvPr id="271" name="Google Shape;271;p29"/>
          <p:cNvSpPr/>
          <p:nvPr/>
        </p:nvSpPr>
        <p:spPr>
          <a:xfrm>
            <a:off x="8716825" y="1670175"/>
            <a:ext cx="313200" cy="3306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800">
                <a:latin typeface="+mn-lt"/>
                <a:ea typeface="Avenir"/>
                <a:cs typeface="Arial" panose="020B0604020202020204" pitchFamily="34" charset="0"/>
                <a:sym typeface="Avenir"/>
              </a:rPr>
              <a:t>X</a:t>
            </a:r>
            <a:endParaRPr sz="800">
              <a:latin typeface="+mn-lt"/>
              <a:ea typeface="Avenir"/>
              <a:cs typeface="Arial" panose="020B0604020202020204" pitchFamily="34" charset="0"/>
              <a:sym typeface="Avenir"/>
            </a:endParaRPr>
          </a:p>
        </p:txBody>
      </p:sp>
      <p:cxnSp>
        <p:nvCxnSpPr>
          <p:cNvPr id="272" name="Google Shape;272;p29"/>
          <p:cNvCxnSpPr/>
          <p:nvPr/>
        </p:nvCxnSpPr>
        <p:spPr>
          <a:xfrm rot="10800000" flipH="1">
            <a:off x="8294825" y="1419200"/>
            <a:ext cx="253500" cy="2100"/>
          </a:xfrm>
          <a:prstGeom prst="straightConnector1">
            <a:avLst/>
          </a:prstGeom>
          <a:noFill/>
          <a:ln w="9525" cap="flat" cmpd="sng">
            <a:solidFill>
              <a:schemeClr val="dk2"/>
            </a:solidFill>
            <a:prstDash val="solid"/>
            <a:round/>
            <a:headEnd type="none" w="med" len="med"/>
            <a:tailEnd type="triangle" w="med" len="med"/>
          </a:ln>
        </p:spPr>
      </p:cxnSp>
      <p:sp>
        <p:nvSpPr>
          <p:cNvPr id="273" name="Google Shape;273;p29"/>
          <p:cNvSpPr/>
          <p:nvPr/>
        </p:nvSpPr>
        <p:spPr>
          <a:xfrm>
            <a:off x="8716825" y="1247750"/>
            <a:ext cx="313200" cy="3306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800">
                <a:latin typeface="+mn-lt"/>
                <a:ea typeface="Avenir"/>
                <a:cs typeface="Arial" panose="020B0604020202020204" pitchFamily="34" charset="0"/>
                <a:sym typeface="Avenir"/>
              </a:rPr>
              <a:t>X</a:t>
            </a:r>
            <a:endParaRPr sz="800">
              <a:latin typeface="+mn-lt"/>
              <a:ea typeface="Avenir"/>
              <a:cs typeface="Arial" panose="020B0604020202020204" pitchFamily="34" charset="0"/>
              <a:sym typeface="Avenir"/>
            </a:endParaRPr>
          </a:p>
        </p:txBody>
      </p:sp>
      <p:cxnSp>
        <p:nvCxnSpPr>
          <p:cNvPr id="274" name="Google Shape;274;p29"/>
          <p:cNvCxnSpPr/>
          <p:nvPr/>
        </p:nvCxnSpPr>
        <p:spPr>
          <a:xfrm rot="10800000" flipH="1">
            <a:off x="8294825" y="1007575"/>
            <a:ext cx="253500" cy="2100"/>
          </a:xfrm>
          <a:prstGeom prst="straightConnector1">
            <a:avLst/>
          </a:prstGeom>
          <a:noFill/>
          <a:ln w="9525" cap="flat" cmpd="sng">
            <a:solidFill>
              <a:schemeClr val="dk2"/>
            </a:solidFill>
            <a:prstDash val="solid"/>
            <a:round/>
            <a:headEnd type="none" w="med" len="med"/>
            <a:tailEnd type="triangle" w="med" len="med"/>
          </a:ln>
        </p:spPr>
      </p:cxnSp>
      <p:sp>
        <p:nvSpPr>
          <p:cNvPr id="275" name="Google Shape;275;p29"/>
          <p:cNvSpPr/>
          <p:nvPr/>
        </p:nvSpPr>
        <p:spPr>
          <a:xfrm>
            <a:off x="8716825" y="836125"/>
            <a:ext cx="313200" cy="3306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800">
                <a:latin typeface="+mn-lt"/>
                <a:ea typeface="Avenir"/>
                <a:cs typeface="Arial" panose="020B0604020202020204" pitchFamily="34" charset="0"/>
                <a:sym typeface="Avenir"/>
              </a:rPr>
              <a:t>X</a:t>
            </a:r>
            <a:endParaRPr sz="800">
              <a:latin typeface="+mn-lt"/>
              <a:ea typeface="Avenir"/>
              <a:cs typeface="Arial" panose="020B0604020202020204" pitchFamily="34" charset="0"/>
              <a:sym typeface="Avenir"/>
            </a:endParaRPr>
          </a:p>
        </p:txBody>
      </p:sp>
      <p:sp>
        <p:nvSpPr>
          <p:cNvPr id="2" name="Tekstvak 1">
            <a:extLst>
              <a:ext uri="{FF2B5EF4-FFF2-40B4-BE49-F238E27FC236}">
                <a16:creationId xmlns:a16="http://schemas.microsoft.com/office/drawing/2014/main" id="{AB8DE9A1-16AB-DA32-058F-F3E5E21F25ED}"/>
              </a:ext>
            </a:extLst>
          </p:cNvPr>
          <p:cNvSpPr txBox="1"/>
          <p:nvPr/>
        </p:nvSpPr>
        <p:spPr>
          <a:xfrm>
            <a:off x="4327063" y="3022669"/>
            <a:ext cx="4321724" cy="184666"/>
          </a:xfrm>
          <a:prstGeom prst="rect">
            <a:avLst/>
          </a:prstGeom>
          <a:noFill/>
        </p:spPr>
        <p:txBody>
          <a:bodyPr wrap="square" rtlCol="0">
            <a:spAutoFit/>
          </a:bodyPr>
          <a:lstStyle/>
          <a:p>
            <a:r>
              <a:rPr lang="nl-BE" sz="600">
                <a:latin typeface="+mn-lt"/>
              </a:rPr>
              <a:t>(highlight hieronder hoe deelnemers hun keuze maken)</a:t>
            </a:r>
          </a:p>
        </p:txBody>
      </p:sp>
    </p:spTree>
    <p:extLst>
      <p:ext uri="{BB962C8B-B14F-4D97-AF65-F5344CB8AC3E}">
        <p14:creationId xmlns:p14="http://schemas.microsoft.com/office/powerpoint/2010/main" val="1030865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p:nvPr/>
        </p:nvSpPr>
        <p:spPr>
          <a:xfrm>
            <a:off x="689861" y="471800"/>
            <a:ext cx="4112100" cy="2061000"/>
          </a:xfrm>
          <a:prstGeom prst="rect">
            <a:avLst/>
          </a:prstGeom>
          <a:no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endParaRPr lang="nl-BE" sz="800" dirty="0"/>
          </a:p>
          <a:p>
            <a:pPr>
              <a:lnSpc>
                <a:spcPct val="114999"/>
              </a:lnSpc>
            </a:pPr>
            <a:br>
              <a:rPr lang="en-US" dirty="0">
                <a:sym typeface="Avenir"/>
              </a:rPr>
            </a:br>
            <a:endParaRPr lang="en-US" dirty="0"/>
          </a:p>
        </p:txBody>
      </p:sp>
      <p:sp>
        <p:nvSpPr>
          <p:cNvPr id="281" name="Google Shape;281;p30"/>
          <p:cNvSpPr txBox="1"/>
          <p:nvPr/>
        </p:nvSpPr>
        <p:spPr>
          <a:xfrm>
            <a:off x="4912083" y="471800"/>
            <a:ext cx="4112100" cy="2061000"/>
          </a:xfrm>
          <a:prstGeom prst="rect">
            <a:avLst/>
          </a:prstGeom>
          <a:no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endParaRPr lang="nl-NL" sz="800" dirty="0"/>
          </a:p>
          <a:p>
            <a:pPr>
              <a:lnSpc>
                <a:spcPct val="114999"/>
              </a:lnSpc>
            </a:pPr>
            <a:br>
              <a:rPr lang="en-US" dirty="0">
                <a:sym typeface="Avenir"/>
              </a:rPr>
            </a:br>
            <a:endParaRPr lang="en-US" dirty="0"/>
          </a:p>
          <a:p>
            <a:pPr marL="0" lvl="0" indent="0" algn="l" rtl="0">
              <a:lnSpc>
                <a:spcPct val="115000"/>
              </a:lnSpc>
              <a:spcBef>
                <a:spcPts val="0"/>
              </a:spcBef>
              <a:spcAft>
                <a:spcPts val="0"/>
              </a:spcAft>
              <a:buNone/>
            </a:pPr>
            <a:endParaRPr sz="800">
              <a:latin typeface="+mn-lt"/>
              <a:ea typeface="Avenir"/>
              <a:cs typeface="Arial" panose="020B0604020202020204" pitchFamily="34" charset="0"/>
              <a:sym typeface="Avenir"/>
            </a:endParaRPr>
          </a:p>
        </p:txBody>
      </p:sp>
      <p:sp>
        <p:nvSpPr>
          <p:cNvPr id="282" name="Google Shape;282;p30"/>
          <p:cNvSpPr txBox="1"/>
          <p:nvPr/>
        </p:nvSpPr>
        <p:spPr>
          <a:xfrm>
            <a:off x="689861" y="3021819"/>
            <a:ext cx="4112100" cy="2061000"/>
          </a:xfrm>
          <a:prstGeom prst="rect">
            <a:avLst/>
          </a:prstGeom>
          <a:no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endParaRPr lang="nl-NL" sz="800" dirty="0"/>
          </a:p>
          <a:p>
            <a:pPr>
              <a:lnSpc>
                <a:spcPct val="114999"/>
              </a:lnSpc>
            </a:pPr>
            <a:br>
              <a:rPr lang="en-US" dirty="0">
                <a:sym typeface="Avenir"/>
              </a:rPr>
            </a:br>
            <a:endParaRPr lang="en-US" dirty="0"/>
          </a:p>
        </p:txBody>
      </p:sp>
      <p:sp>
        <p:nvSpPr>
          <p:cNvPr id="283" name="Google Shape;283;p30"/>
          <p:cNvSpPr txBox="1"/>
          <p:nvPr/>
        </p:nvSpPr>
        <p:spPr>
          <a:xfrm>
            <a:off x="4912083" y="3021819"/>
            <a:ext cx="4112100" cy="2061000"/>
          </a:xfrm>
          <a:prstGeom prst="rect">
            <a:avLst/>
          </a:prstGeom>
          <a:no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endParaRPr lang="nl-NL" sz="800" dirty="0"/>
          </a:p>
          <a:p>
            <a:pPr>
              <a:lnSpc>
                <a:spcPct val="114999"/>
              </a:lnSpc>
            </a:pPr>
            <a:br>
              <a:rPr lang="en-US" dirty="0">
                <a:sym typeface="Avenir"/>
              </a:rPr>
            </a:br>
            <a:endParaRPr lang="en-US" dirty="0"/>
          </a:p>
        </p:txBody>
      </p:sp>
      <p:sp>
        <p:nvSpPr>
          <p:cNvPr id="284" name="Google Shape;284;p30"/>
          <p:cNvSpPr txBox="1"/>
          <p:nvPr/>
        </p:nvSpPr>
        <p:spPr>
          <a:xfrm>
            <a:off x="689861" y="64400"/>
            <a:ext cx="313200" cy="345000"/>
          </a:xfrm>
          <a:prstGeom prst="rect">
            <a:avLst/>
          </a:prstGeom>
          <a:solidFill>
            <a:srgbClr val="F3F3F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800">
                <a:solidFill>
                  <a:schemeClr val="dk1"/>
                </a:solidFill>
                <a:latin typeface="+mn-lt"/>
                <a:ea typeface="Avenir"/>
                <a:cs typeface="Arial" panose="020B0604020202020204" pitchFamily="34" charset="0"/>
                <a:sym typeface="Avenir"/>
              </a:rPr>
              <a:t>A</a:t>
            </a:r>
            <a:endParaRPr sz="800">
              <a:solidFill>
                <a:schemeClr val="dk1"/>
              </a:solidFill>
              <a:latin typeface="+mn-lt"/>
              <a:ea typeface="Avenir"/>
              <a:cs typeface="Arial" panose="020B0604020202020204" pitchFamily="34" charset="0"/>
              <a:sym typeface="Avenir"/>
            </a:endParaRPr>
          </a:p>
        </p:txBody>
      </p:sp>
      <p:sp>
        <p:nvSpPr>
          <p:cNvPr id="286" name="Google Shape;286;p30"/>
          <p:cNvSpPr txBox="1"/>
          <p:nvPr/>
        </p:nvSpPr>
        <p:spPr>
          <a:xfrm>
            <a:off x="4906736" y="64400"/>
            <a:ext cx="313200" cy="345000"/>
          </a:xfrm>
          <a:prstGeom prst="rect">
            <a:avLst/>
          </a:prstGeom>
          <a:solidFill>
            <a:srgbClr val="F3F3F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800">
                <a:solidFill>
                  <a:schemeClr val="dk1"/>
                </a:solidFill>
                <a:latin typeface="+mn-lt"/>
                <a:ea typeface="Avenir"/>
                <a:cs typeface="Arial" panose="020B0604020202020204" pitchFamily="34" charset="0"/>
                <a:sym typeface="Avenir"/>
              </a:rPr>
              <a:t>B</a:t>
            </a:r>
            <a:endParaRPr sz="800">
              <a:solidFill>
                <a:schemeClr val="dk1"/>
              </a:solidFill>
              <a:latin typeface="+mn-lt"/>
              <a:ea typeface="Avenir"/>
              <a:cs typeface="Arial" panose="020B0604020202020204" pitchFamily="34" charset="0"/>
              <a:sym typeface="Avenir"/>
            </a:endParaRPr>
          </a:p>
        </p:txBody>
      </p:sp>
      <p:sp>
        <p:nvSpPr>
          <p:cNvPr id="288" name="Google Shape;288;p30"/>
          <p:cNvSpPr txBox="1"/>
          <p:nvPr/>
        </p:nvSpPr>
        <p:spPr>
          <a:xfrm>
            <a:off x="681183" y="2629213"/>
            <a:ext cx="313200" cy="345000"/>
          </a:xfrm>
          <a:prstGeom prst="rect">
            <a:avLst/>
          </a:prstGeom>
          <a:solidFill>
            <a:srgbClr val="F3F3F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800">
                <a:solidFill>
                  <a:schemeClr val="dk1"/>
                </a:solidFill>
                <a:latin typeface="+mn-lt"/>
                <a:ea typeface="Avenir"/>
                <a:cs typeface="Arial" panose="020B0604020202020204" pitchFamily="34" charset="0"/>
                <a:sym typeface="Avenir"/>
              </a:rPr>
              <a:t>C</a:t>
            </a:r>
            <a:endParaRPr sz="800">
              <a:solidFill>
                <a:schemeClr val="dk1"/>
              </a:solidFill>
              <a:latin typeface="+mn-lt"/>
              <a:ea typeface="Avenir"/>
              <a:cs typeface="Arial" panose="020B0604020202020204" pitchFamily="34" charset="0"/>
              <a:sym typeface="Avenir"/>
            </a:endParaRPr>
          </a:p>
        </p:txBody>
      </p:sp>
      <p:sp>
        <p:nvSpPr>
          <p:cNvPr id="290" name="Google Shape;290;p30"/>
          <p:cNvSpPr txBox="1"/>
          <p:nvPr/>
        </p:nvSpPr>
        <p:spPr>
          <a:xfrm>
            <a:off x="4906736" y="2622025"/>
            <a:ext cx="313200" cy="345000"/>
          </a:xfrm>
          <a:prstGeom prst="rect">
            <a:avLst/>
          </a:prstGeom>
          <a:solidFill>
            <a:srgbClr val="F3F3F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800">
                <a:solidFill>
                  <a:schemeClr val="dk1"/>
                </a:solidFill>
                <a:latin typeface="+mn-lt"/>
                <a:ea typeface="Avenir"/>
                <a:cs typeface="Arial" panose="020B0604020202020204" pitchFamily="34" charset="0"/>
                <a:sym typeface="Avenir"/>
              </a:rPr>
              <a:t>D</a:t>
            </a:r>
            <a:endParaRPr sz="800">
              <a:solidFill>
                <a:schemeClr val="dk1"/>
              </a:solidFill>
              <a:latin typeface="+mn-lt"/>
              <a:ea typeface="Avenir"/>
              <a:cs typeface="Arial" panose="020B0604020202020204" pitchFamily="34" charset="0"/>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64"/>
        <p:cNvGrpSpPr/>
        <p:nvPr/>
      </p:nvGrpSpPr>
      <p:grpSpPr>
        <a:xfrm>
          <a:off x="0" y="0"/>
          <a:ext cx="0" cy="0"/>
          <a:chOff x="0" y="0"/>
          <a:chExt cx="0" cy="0"/>
        </a:xfrm>
      </p:grpSpPr>
      <p:sp>
        <p:nvSpPr>
          <p:cNvPr id="66" name="Google Shape;66;p14"/>
          <p:cNvSpPr txBox="1">
            <a:spLocks noGrp="1"/>
          </p:cNvSpPr>
          <p:nvPr>
            <p:ph type="body" idx="1"/>
          </p:nvPr>
        </p:nvSpPr>
        <p:spPr>
          <a:xfrm>
            <a:off x="695150" y="428700"/>
            <a:ext cx="8137200" cy="3006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sz="1200" dirty="0">
                <a:solidFill>
                  <a:srgbClr val="434343"/>
                </a:solidFill>
                <a:latin typeface="+mn-lt"/>
                <a:ea typeface="Avenir"/>
                <a:sym typeface="Avenir"/>
              </a:rPr>
              <a:t>Welkom,</a:t>
            </a:r>
            <a:endParaRPr sz="1200" dirty="0">
              <a:solidFill>
                <a:srgbClr val="434343"/>
              </a:solidFill>
              <a:latin typeface="+mn-lt"/>
              <a:ea typeface="Avenir"/>
              <a:sym typeface="Avenir"/>
            </a:endParaRPr>
          </a:p>
          <a:p>
            <a:pPr marL="0" indent="0">
              <a:spcBef>
                <a:spcPts val="1200"/>
              </a:spcBef>
              <a:spcAft>
                <a:spcPts val="1200"/>
              </a:spcAft>
              <a:buNone/>
            </a:pPr>
            <a:r>
              <a:rPr lang="nl" sz="1200" dirty="0">
                <a:solidFill>
                  <a:srgbClr val="434343"/>
                </a:solidFill>
                <a:latin typeface="+mn-lt"/>
                <a:ea typeface="Avenir"/>
                <a:sym typeface="Avenir"/>
              </a:rPr>
              <a:t>Dit document dient als een steun om een scenario voor de </a:t>
            </a:r>
            <a:r>
              <a:rPr lang="nl" sz="1200" dirty="0" err="1">
                <a:solidFill>
                  <a:srgbClr val="434343"/>
                </a:solidFill>
                <a:latin typeface="+mn-lt"/>
                <a:ea typeface="Avenir"/>
                <a:sym typeface="Avenir"/>
              </a:rPr>
              <a:t>Hostilia</a:t>
            </a:r>
            <a:r>
              <a:rPr lang="nl" sz="1200" dirty="0">
                <a:solidFill>
                  <a:srgbClr val="434343"/>
                </a:solidFill>
                <a:latin typeface="+mn-lt"/>
                <a:ea typeface="Avenir"/>
                <a:sym typeface="Avenir"/>
              </a:rPr>
              <a:t>-tool te ontwikkelen. Door enkele stappen te doorlopen, leg je de kern van het scenario vast en stel je de leerdoelstellingen op. Vervang op de komende pagina’s steeds de cursieve tekst door jouw antwoord, zo kom je op beperkte tijd tot een concreet overzicht van je scenario. H</a:t>
            </a:r>
            <a:r>
              <a:rPr lang="nl-BE" sz="1200" dirty="0">
                <a:solidFill>
                  <a:srgbClr val="434343"/>
                </a:solidFill>
                <a:latin typeface="+mn-lt"/>
                <a:ea typeface="Avenir"/>
                <a:sym typeface="Avenir"/>
              </a:rPr>
              <a:t>e</a:t>
            </a:r>
            <a:r>
              <a:rPr lang="nl" sz="1200" dirty="0">
                <a:solidFill>
                  <a:srgbClr val="434343"/>
                </a:solidFill>
                <a:latin typeface="+mn-lt"/>
                <a:ea typeface="Avenir"/>
                <a:sym typeface="Avenir"/>
              </a:rPr>
              <a:t>t is aangeraden om eerst de co-creatie sessie te doorlopen voor je met dit document aan de slag gaat.  </a:t>
            </a:r>
            <a:endParaRPr lang="nl" sz="1200" dirty="0">
              <a:solidFill>
                <a:srgbClr val="434343"/>
              </a:solidFill>
              <a:latin typeface="+mn-lt"/>
              <a:ea typeface="Avenir"/>
              <a:cs typeface="Arial" panose="020B0604020202020204" pitchFamily="34" charset="0"/>
            </a:endParaRPr>
          </a:p>
          <a:p>
            <a:pPr marL="0" indent="0">
              <a:spcBef>
                <a:spcPts val="1200"/>
              </a:spcBef>
              <a:spcAft>
                <a:spcPts val="1200"/>
              </a:spcAft>
              <a:buNone/>
            </a:pPr>
            <a:r>
              <a:rPr lang="nl" sz="1200" dirty="0">
                <a:solidFill>
                  <a:srgbClr val="434343"/>
                </a:solidFill>
                <a:latin typeface="+mn-lt"/>
                <a:ea typeface="Avenir"/>
                <a:sym typeface="Avenir"/>
              </a:rPr>
              <a:t>Meer info kan je vinden op: </a:t>
            </a:r>
            <a:r>
              <a:rPr lang="nl-BE" sz="1200" dirty="0">
                <a:solidFill>
                  <a:srgbClr val="434343"/>
                </a:solidFill>
                <a:latin typeface="+mn-lt"/>
                <a:ea typeface="Avenir"/>
                <a:sym typeface="Avenir"/>
                <a:hlinkClick r:id="rId3"/>
              </a:rPr>
              <a:t>www.hostilia.be</a:t>
            </a:r>
            <a:endParaRPr lang="nl-BE" sz="1200" dirty="0">
              <a:solidFill>
                <a:srgbClr val="434343"/>
              </a:solidFill>
              <a:latin typeface="+mn-lt"/>
              <a:ea typeface="Avenir"/>
              <a:cs typeface="Arial" panose="020B0604020202020204" pitchFamily="34" charset="0"/>
            </a:endParaRPr>
          </a:p>
          <a:p>
            <a:pPr marL="0" lvl="0" indent="0" algn="l" rtl="0">
              <a:spcBef>
                <a:spcPts val="1200"/>
              </a:spcBef>
              <a:spcAft>
                <a:spcPts val="1200"/>
              </a:spcAft>
              <a:buNone/>
            </a:pPr>
            <a:endParaRPr lang="nl" sz="1200">
              <a:solidFill>
                <a:srgbClr val="434343"/>
              </a:solidFill>
              <a:latin typeface="+mn-lt"/>
              <a:ea typeface="Avenir"/>
              <a:cs typeface="Arial" panose="020B0604020202020204" pitchFamily="34" charset="0"/>
              <a:sym typeface="Avenir"/>
            </a:endParaRPr>
          </a:p>
        </p:txBody>
      </p:sp>
      <p:pic>
        <p:nvPicPr>
          <p:cNvPr id="2" name="Afbeelding 2" descr="Afbeelding met persoon, muur, binnen&#10;&#10;Automatisch gegenereerde beschrijving">
            <a:extLst>
              <a:ext uri="{FF2B5EF4-FFF2-40B4-BE49-F238E27FC236}">
                <a16:creationId xmlns:a16="http://schemas.microsoft.com/office/drawing/2014/main" id="{C89591D3-C4FE-CED9-8C64-3537F94CAB3B}"/>
              </a:ext>
            </a:extLst>
          </p:cNvPr>
          <p:cNvPicPr>
            <a:picLocks noChangeAspect="1"/>
          </p:cNvPicPr>
          <p:nvPr/>
        </p:nvPicPr>
        <p:blipFill rotWithShape="1">
          <a:blip r:embed="rId4"/>
          <a:srcRect t="31454" r="-50" b="17797"/>
          <a:stretch/>
        </p:blipFill>
        <p:spPr>
          <a:xfrm>
            <a:off x="0" y="2529193"/>
            <a:ext cx="9144615" cy="2612970"/>
          </a:xfrm>
          <a:prstGeom prst="rect">
            <a:avLst/>
          </a:prstGeom>
          <a:ln w="28575">
            <a:solidFill>
              <a:schemeClr val="bg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50"/>
        <p:cNvGrpSpPr/>
        <p:nvPr/>
      </p:nvGrpSpPr>
      <p:grpSpPr>
        <a:xfrm>
          <a:off x="0" y="0"/>
          <a:ext cx="0" cy="0"/>
          <a:chOff x="0" y="0"/>
          <a:chExt cx="0" cy="0"/>
        </a:xfrm>
      </p:grpSpPr>
      <p:sp>
        <p:nvSpPr>
          <p:cNvPr id="151" name="Google Shape;151;p19"/>
          <p:cNvSpPr txBox="1">
            <a:spLocks noGrp="1"/>
          </p:cNvSpPr>
          <p:nvPr>
            <p:ph type="title"/>
          </p:nvPr>
        </p:nvSpPr>
        <p:spPr>
          <a:xfrm>
            <a:off x="1202550" y="445025"/>
            <a:ext cx="7629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3000">
                <a:latin typeface="+mn-lt"/>
                <a:ea typeface="Avenir"/>
                <a:cs typeface="Arial" panose="020B0604020202020204" pitchFamily="34" charset="0"/>
                <a:sym typeface="Avenir"/>
              </a:rPr>
              <a:t>Overzicht </a:t>
            </a:r>
            <a:endParaRPr sz="3000">
              <a:latin typeface="+mn-lt"/>
              <a:ea typeface="Avenir"/>
              <a:cs typeface="Arial" panose="020B0604020202020204" pitchFamily="34" charset="0"/>
              <a:sym typeface="Avenir"/>
            </a:endParaRPr>
          </a:p>
        </p:txBody>
      </p:sp>
      <p:sp>
        <p:nvSpPr>
          <p:cNvPr id="152" name="Google Shape;152;p19"/>
          <p:cNvSpPr txBox="1">
            <a:spLocks noGrp="1"/>
          </p:cNvSpPr>
          <p:nvPr>
            <p:ph type="body" idx="1"/>
          </p:nvPr>
        </p:nvSpPr>
        <p:spPr>
          <a:xfrm>
            <a:off x="1202550" y="1267691"/>
            <a:ext cx="7629600" cy="3301184"/>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Font typeface="Avenir"/>
              <a:buAutoNum type="arabicPeriod"/>
            </a:pPr>
            <a:r>
              <a:rPr lang="nl" dirty="0">
                <a:solidFill>
                  <a:schemeClr val="dk1"/>
                </a:solidFill>
                <a:latin typeface="+mn-lt"/>
                <a:ea typeface="Avenir"/>
                <a:sym typeface="Avenir"/>
              </a:rPr>
              <a:t>Algemene informatie</a:t>
            </a:r>
            <a:endParaRPr dirty="0">
              <a:solidFill>
                <a:schemeClr val="dk1"/>
              </a:solidFill>
              <a:latin typeface="+mn-lt"/>
              <a:ea typeface="Avenir"/>
              <a:sym typeface="Avenir"/>
            </a:endParaRPr>
          </a:p>
          <a:p>
            <a:pPr>
              <a:lnSpc>
                <a:spcPct val="150000"/>
              </a:lnSpc>
              <a:buClr>
                <a:schemeClr val="dk1"/>
              </a:buClr>
              <a:buFont typeface="Avenir"/>
              <a:buAutoNum type="arabicPeriod"/>
            </a:pPr>
            <a:r>
              <a:rPr lang="nl" dirty="0">
                <a:solidFill>
                  <a:schemeClr val="dk1"/>
                </a:solidFill>
                <a:latin typeface="+mn-lt"/>
                <a:ea typeface="Avenir"/>
                <a:sym typeface="Avenir"/>
              </a:rPr>
              <a:t>Synopsis </a:t>
            </a:r>
            <a:endParaRPr lang="nl-BE" dirty="0">
              <a:solidFill>
                <a:schemeClr val="dk1"/>
              </a:solidFill>
              <a:latin typeface="+mn-lt"/>
              <a:ea typeface="Avenir"/>
              <a:sym typeface="Avenir"/>
            </a:endParaRPr>
          </a:p>
          <a:p>
            <a:pPr marL="457200" lvl="0" indent="-342900" algn="l">
              <a:lnSpc>
                <a:spcPct val="150000"/>
              </a:lnSpc>
              <a:spcBef>
                <a:spcPts val="0"/>
              </a:spcBef>
              <a:spcAft>
                <a:spcPts val="0"/>
              </a:spcAft>
              <a:buClr>
                <a:schemeClr val="dk1"/>
              </a:buClr>
              <a:buSzPts val="1800"/>
              <a:buAutoNum type="arabicPeriod"/>
            </a:pPr>
            <a:r>
              <a:rPr lang="nl-BE" dirty="0">
                <a:solidFill>
                  <a:schemeClr val="dk1"/>
                </a:solidFill>
                <a:latin typeface="+mn-lt"/>
                <a:ea typeface="Avenir"/>
                <a:sym typeface="Avenir"/>
              </a:rPr>
              <a:t>Personages</a:t>
            </a:r>
            <a:endParaRPr>
              <a:solidFill>
                <a:schemeClr val="dk1"/>
              </a:solidFill>
              <a:latin typeface="+mn-lt"/>
              <a:ea typeface="Avenir"/>
            </a:endParaRPr>
          </a:p>
          <a:p>
            <a:pPr>
              <a:lnSpc>
                <a:spcPct val="150000"/>
              </a:lnSpc>
              <a:buClr>
                <a:schemeClr val="dk1"/>
              </a:buClr>
              <a:buAutoNum type="arabicPeriod"/>
            </a:pPr>
            <a:r>
              <a:rPr lang="nl" dirty="0">
                <a:solidFill>
                  <a:schemeClr val="dk1"/>
                </a:solidFill>
                <a:latin typeface="+mn-lt"/>
                <a:ea typeface="Avenir"/>
                <a:sym typeface="Avenir"/>
              </a:rPr>
              <a:t>Keuzemomenten</a:t>
            </a:r>
            <a:endParaRPr>
              <a:solidFill>
                <a:schemeClr val="dk1"/>
              </a:solidFill>
              <a:latin typeface="+mn-lt"/>
              <a:ea typeface="Avenir"/>
            </a:endParaRPr>
          </a:p>
          <a:p>
            <a:pPr marL="457200" lvl="0" indent="-342900" algn="l">
              <a:lnSpc>
                <a:spcPct val="150000"/>
              </a:lnSpc>
              <a:spcBef>
                <a:spcPts val="0"/>
              </a:spcBef>
              <a:spcAft>
                <a:spcPts val="0"/>
              </a:spcAft>
              <a:buClr>
                <a:schemeClr val="dk1"/>
              </a:buClr>
              <a:buSzPts val="1800"/>
              <a:buAutoNum type="arabicPeriod"/>
            </a:pPr>
            <a:r>
              <a:rPr lang="nl" dirty="0">
                <a:solidFill>
                  <a:schemeClr val="dk1"/>
                </a:solidFill>
                <a:latin typeface="+mn-lt"/>
                <a:ea typeface="Avenir"/>
                <a:sym typeface="Avenir"/>
              </a:rPr>
              <a:t>Blauwdruk</a:t>
            </a:r>
            <a:endParaRPr dirty="0">
              <a:solidFill>
                <a:schemeClr val="dk1"/>
              </a:solidFill>
              <a:latin typeface="+mn-lt"/>
              <a:ea typeface="Avenir"/>
            </a:endParaRPr>
          </a:p>
        </p:txBody>
      </p:sp>
      <p:sp>
        <p:nvSpPr>
          <p:cNvPr id="153" name="Google Shape;153;p19"/>
          <p:cNvSpPr/>
          <p:nvPr/>
        </p:nvSpPr>
        <p:spPr>
          <a:xfrm>
            <a:off x="0" y="1"/>
            <a:ext cx="1028700" cy="5143500"/>
          </a:xfrm>
          <a:prstGeom prst="rect">
            <a:avLst/>
          </a:prstGeom>
          <a:solidFill>
            <a:srgbClr val="FFFFFF">
              <a:alpha val="45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7"/>
        <p:cNvGrpSpPr/>
        <p:nvPr/>
      </p:nvGrpSpPr>
      <p:grpSpPr>
        <a:xfrm>
          <a:off x="0" y="0"/>
          <a:ext cx="0" cy="0"/>
          <a:chOff x="0" y="0"/>
          <a:chExt cx="0" cy="0"/>
        </a:xfrm>
      </p:grpSpPr>
      <p:sp>
        <p:nvSpPr>
          <p:cNvPr id="158" name="Google Shape;158;p20"/>
          <p:cNvSpPr txBox="1"/>
          <p:nvPr/>
        </p:nvSpPr>
        <p:spPr>
          <a:xfrm flipH="1">
            <a:off x="1105650" y="2085300"/>
            <a:ext cx="6932700" cy="97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4000" b="1">
                <a:solidFill>
                  <a:schemeClr val="lt1"/>
                </a:solidFill>
                <a:latin typeface="+mn-lt"/>
                <a:ea typeface="Avenir"/>
                <a:cs typeface="Arial" panose="020B0604020202020204" pitchFamily="34" charset="0"/>
                <a:sym typeface="Avenir"/>
              </a:rPr>
              <a:t>1. Algemene informatie</a:t>
            </a:r>
            <a:endParaRPr sz="4000" b="1">
              <a:solidFill>
                <a:schemeClr val="lt1"/>
              </a:solidFill>
              <a:latin typeface="+mn-lt"/>
              <a:ea typeface="Avenir"/>
              <a:cs typeface="Arial" panose="020B0604020202020204" pitchFamily="34" charset="0"/>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62"/>
        <p:cNvGrpSpPr/>
        <p:nvPr/>
      </p:nvGrpSpPr>
      <p:grpSpPr>
        <a:xfrm>
          <a:off x="0" y="0"/>
          <a:ext cx="0" cy="0"/>
          <a:chOff x="0" y="0"/>
          <a:chExt cx="0" cy="0"/>
        </a:xfrm>
      </p:grpSpPr>
      <p:sp>
        <p:nvSpPr>
          <p:cNvPr id="164" name="Google Shape;164;p21"/>
          <p:cNvSpPr txBox="1"/>
          <p:nvPr/>
        </p:nvSpPr>
        <p:spPr>
          <a:xfrm>
            <a:off x="158925" y="175725"/>
            <a:ext cx="8849993" cy="947100"/>
          </a:xfrm>
          <a:prstGeom prst="rect">
            <a:avLst/>
          </a:prstGeom>
          <a:solidFill>
            <a:srgbClr val="FFFFFF">
              <a:alpha val="52740"/>
            </a:srgbClr>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nl" sz="800" b="1">
                <a:solidFill>
                  <a:srgbClr val="434343"/>
                </a:solidFill>
                <a:latin typeface="+mn-lt"/>
                <a:ea typeface="Avenir"/>
                <a:cs typeface="Arial" panose="020B0604020202020204" pitchFamily="34" charset="0"/>
                <a:sym typeface="Avenir"/>
              </a:rPr>
              <a:t>Domein: </a:t>
            </a:r>
            <a:r>
              <a:rPr lang="nl" sz="800" i="1">
                <a:solidFill>
                  <a:srgbClr val="434343"/>
                </a:solidFill>
                <a:latin typeface="+mn-lt"/>
                <a:ea typeface="Avenir"/>
                <a:cs typeface="Arial" panose="020B0604020202020204" pitchFamily="34" charset="0"/>
                <a:sym typeface="Avenir"/>
              </a:rPr>
              <a:t>spoed/psychiatrische instelling/...</a:t>
            </a:r>
            <a:endParaRPr sz="800" i="1">
              <a:solidFill>
                <a:srgbClr val="434343"/>
              </a:solidFill>
              <a:latin typeface="+mn-lt"/>
              <a:ea typeface="Avenir"/>
              <a:cs typeface="Arial" panose="020B0604020202020204" pitchFamily="34" charset="0"/>
              <a:sym typeface="Avenir"/>
            </a:endParaRPr>
          </a:p>
          <a:p>
            <a:pPr marL="0" lvl="0" indent="0" algn="l" rtl="0">
              <a:lnSpc>
                <a:spcPct val="150000"/>
              </a:lnSpc>
              <a:spcBef>
                <a:spcPts val="0"/>
              </a:spcBef>
              <a:spcAft>
                <a:spcPts val="0"/>
              </a:spcAft>
              <a:buNone/>
            </a:pPr>
            <a:r>
              <a:rPr lang="nl" sz="800" b="1">
                <a:solidFill>
                  <a:srgbClr val="434343"/>
                </a:solidFill>
                <a:latin typeface="+mn-lt"/>
                <a:ea typeface="Avenir"/>
                <a:cs typeface="Arial" panose="020B0604020202020204" pitchFamily="34" charset="0"/>
                <a:sym typeface="Avenir"/>
              </a:rPr>
              <a:t>Instelling:</a:t>
            </a:r>
            <a:r>
              <a:rPr lang="nl" sz="800">
                <a:solidFill>
                  <a:srgbClr val="434343"/>
                </a:solidFill>
                <a:latin typeface="+mn-lt"/>
                <a:ea typeface="Avenir"/>
                <a:cs typeface="Arial" panose="020B0604020202020204" pitchFamily="34" charset="0"/>
                <a:sym typeface="Avenir"/>
              </a:rPr>
              <a:t> </a:t>
            </a:r>
            <a:r>
              <a:rPr lang="nl" sz="800" i="1">
                <a:solidFill>
                  <a:srgbClr val="434343"/>
                </a:solidFill>
                <a:latin typeface="+mn-lt"/>
                <a:ea typeface="Avenir"/>
                <a:cs typeface="Arial" panose="020B0604020202020204" pitchFamily="34" charset="0"/>
                <a:sym typeface="Avenir"/>
              </a:rPr>
              <a:t>naam vd instelling</a:t>
            </a:r>
            <a:endParaRPr sz="800" i="1">
              <a:solidFill>
                <a:srgbClr val="434343"/>
              </a:solidFill>
              <a:latin typeface="+mn-lt"/>
              <a:ea typeface="Avenir"/>
              <a:cs typeface="Arial" panose="020B0604020202020204" pitchFamily="34" charset="0"/>
              <a:sym typeface="Avenir"/>
            </a:endParaRPr>
          </a:p>
          <a:p>
            <a:pPr marL="0" lvl="0" indent="0" algn="l" rtl="0">
              <a:lnSpc>
                <a:spcPct val="150000"/>
              </a:lnSpc>
              <a:spcBef>
                <a:spcPts val="0"/>
              </a:spcBef>
              <a:spcAft>
                <a:spcPts val="0"/>
              </a:spcAft>
              <a:buNone/>
            </a:pPr>
            <a:r>
              <a:rPr lang="nl" sz="800" b="1">
                <a:solidFill>
                  <a:srgbClr val="434343"/>
                </a:solidFill>
                <a:latin typeface="+mn-lt"/>
                <a:ea typeface="Avenir"/>
                <a:cs typeface="Arial" panose="020B0604020202020204" pitchFamily="34" charset="0"/>
                <a:sym typeface="Avenir"/>
              </a:rPr>
              <a:t>Contactpersoon instelling:</a:t>
            </a:r>
            <a:r>
              <a:rPr lang="nl" sz="800">
                <a:solidFill>
                  <a:srgbClr val="434343"/>
                </a:solidFill>
                <a:latin typeface="+mn-lt"/>
                <a:ea typeface="Avenir"/>
                <a:cs typeface="Arial" panose="020B0604020202020204" pitchFamily="34" charset="0"/>
                <a:sym typeface="Avenir"/>
              </a:rPr>
              <a:t> </a:t>
            </a:r>
            <a:r>
              <a:rPr lang="nl" sz="800" i="1">
                <a:solidFill>
                  <a:srgbClr val="434343"/>
                </a:solidFill>
                <a:latin typeface="+mn-lt"/>
                <a:ea typeface="Avenir"/>
                <a:cs typeface="Arial" panose="020B0604020202020204" pitchFamily="34" charset="0"/>
                <a:sym typeface="Avenir"/>
              </a:rPr>
              <a:t>contactpersoon vd instelling</a:t>
            </a:r>
            <a:endParaRPr sz="800" i="1">
              <a:solidFill>
                <a:srgbClr val="434343"/>
              </a:solidFill>
              <a:latin typeface="+mn-lt"/>
              <a:ea typeface="Avenir"/>
              <a:cs typeface="Arial" panose="020B0604020202020204" pitchFamily="34" charset="0"/>
              <a:sym typeface="Avenir"/>
            </a:endParaRPr>
          </a:p>
          <a:p>
            <a:pPr marL="0" lvl="0" indent="0" algn="l" rtl="0">
              <a:lnSpc>
                <a:spcPct val="150000"/>
              </a:lnSpc>
              <a:spcBef>
                <a:spcPts val="0"/>
              </a:spcBef>
              <a:spcAft>
                <a:spcPts val="0"/>
              </a:spcAft>
              <a:buNone/>
            </a:pPr>
            <a:endParaRPr sz="800">
              <a:solidFill>
                <a:srgbClr val="434343"/>
              </a:solidFill>
              <a:latin typeface="+mn-lt"/>
              <a:ea typeface="Avenir"/>
              <a:cs typeface="Arial" panose="020B0604020202020204" pitchFamily="34" charset="0"/>
              <a:sym typeface="Avenir"/>
            </a:endParaRPr>
          </a:p>
        </p:txBody>
      </p:sp>
      <p:sp>
        <p:nvSpPr>
          <p:cNvPr id="165" name="Google Shape;165;p21"/>
          <p:cNvSpPr txBox="1"/>
          <p:nvPr/>
        </p:nvSpPr>
        <p:spPr>
          <a:xfrm>
            <a:off x="158925" y="1206625"/>
            <a:ext cx="8849993" cy="1296300"/>
          </a:xfrm>
          <a:prstGeom prst="rect">
            <a:avLst/>
          </a:prstGeom>
          <a:solidFill>
            <a:srgbClr val="FFFFFF">
              <a:alpha val="52740"/>
            </a:srgbClr>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nl" sz="800" b="1">
                <a:solidFill>
                  <a:srgbClr val="434343"/>
                </a:solidFill>
                <a:latin typeface="+mn-lt"/>
                <a:ea typeface="Avenir"/>
                <a:cs typeface="Arial" panose="020B0604020202020204" pitchFamily="34" charset="0"/>
                <a:sym typeface="Avenir"/>
              </a:rPr>
              <a:t>Onderwerp/thema: </a:t>
            </a:r>
            <a:r>
              <a:rPr lang="nl" sz="800" i="1">
                <a:solidFill>
                  <a:srgbClr val="434343"/>
                </a:solidFill>
                <a:latin typeface="+mn-lt"/>
                <a:ea typeface="Avenir"/>
                <a:cs typeface="Arial" panose="020B0604020202020204" pitchFamily="34" charset="0"/>
                <a:sym typeface="Avenir"/>
              </a:rPr>
              <a:t>onderwerp of thema vh scenario</a:t>
            </a:r>
            <a:endParaRPr sz="800" i="1">
              <a:solidFill>
                <a:srgbClr val="434343"/>
              </a:solidFill>
              <a:latin typeface="+mn-lt"/>
              <a:ea typeface="Avenir"/>
              <a:cs typeface="Arial" panose="020B0604020202020204" pitchFamily="34" charset="0"/>
              <a:sym typeface="Avenir"/>
            </a:endParaRPr>
          </a:p>
          <a:p>
            <a:pPr marL="0" lvl="0" indent="0" algn="l" rtl="0">
              <a:lnSpc>
                <a:spcPct val="150000"/>
              </a:lnSpc>
              <a:spcBef>
                <a:spcPts val="0"/>
              </a:spcBef>
              <a:spcAft>
                <a:spcPts val="0"/>
              </a:spcAft>
              <a:buNone/>
            </a:pPr>
            <a:r>
              <a:rPr lang="nl" sz="800" b="1">
                <a:solidFill>
                  <a:srgbClr val="434343"/>
                </a:solidFill>
                <a:latin typeface="+mn-lt"/>
                <a:ea typeface="Avenir"/>
                <a:cs typeface="Arial" panose="020B0604020202020204" pitchFamily="34" charset="0"/>
                <a:sym typeface="Avenir"/>
              </a:rPr>
              <a:t>Sleutelwoorden: </a:t>
            </a:r>
            <a:r>
              <a:rPr lang="nl" sz="800" i="1">
                <a:solidFill>
                  <a:srgbClr val="434343"/>
                </a:solidFill>
                <a:latin typeface="+mn-lt"/>
                <a:ea typeface="Avenir"/>
                <a:cs typeface="Arial" panose="020B0604020202020204" pitchFamily="34" charset="0"/>
                <a:sym typeface="Avenir"/>
              </a:rPr>
              <a:t>enkele sleutelwoorden die het scenario definiëren</a:t>
            </a:r>
            <a:endParaRPr sz="800" i="1">
              <a:solidFill>
                <a:srgbClr val="434343"/>
              </a:solidFill>
              <a:latin typeface="+mn-lt"/>
              <a:ea typeface="Avenir"/>
              <a:cs typeface="Arial" panose="020B0604020202020204" pitchFamily="34" charset="0"/>
              <a:sym typeface="Avenir"/>
            </a:endParaRPr>
          </a:p>
          <a:p>
            <a:pPr marL="0" lvl="0" indent="0" algn="l" rtl="0">
              <a:lnSpc>
                <a:spcPct val="150000"/>
              </a:lnSpc>
              <a:spcBef>
                <a:spcPts val="0"/>
              </a:spcBef>
              <a:spcAft>
                <a:spcPts val="0"/>
              </a:spcAft>
              <a:buNone/>
            </a:pPr>
            <a:endParaRPr sz="800">
              <a:solidFill>
                <a:srgbClr val="434343"/>
              </a:solidFill>
              <a:latin typeface="+mn-lt"/>
              <a:ea typeface="Avenir"/>
              <a:cs typeface="Arial" panose="020B0604020202020204" pitchFamily="34" charset="0"/>
              <a:sym typeface="Avenir"/>
            </a:endParaRPr>
          </a:p>
        </p:txBody>
      </p:sp>
      <p:sp>
        <p:nvSpPr>
          <p:cNvPr id="166" name="Google Shape;166;p21"/>
          <p:cNvSpPr txBox="1"/>
          <p:nvPr/>
        </p:nvSpPr>
        <p:spPr>
          <a:xfrm>
            <a:off x="158925" y="2586725"/>
            <a:ext cx="8849993" cy="1296300"/>
          </a:xfrm>
          <a:prstGeom prst="rect">
            <a:avLst/>
          </a:prstGeom>
          <a:solidFill>
            <a:srgbClr val="FFFFFF">
              <a:alpha val="52740"/>
            </a:srgbClr>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nl" sz="800" b="1">
                <a:solidFill>
                  <a:srgbClr val="434343"/>
                </a:solidFill>
                <a:latin typeface="+mn-lt"/>
                <a:ea typeface="Avenir"/>
                <a:cs typeface="Arial" panose="020B0604020202020204" pitchFamily="34" charset="0"/>
                <a:sym typeface="Avenir"/>
              </a:rPr>
              <a:t>Leerdoelstellingen</a:t>
            </a:r>
            <a:endParaRPr sz="800" b="1">
              <a:solidFill>
                <a:srgbClr val="434343"/>
              </a:solidFill>
              <a:latin typeface="+mn-lt"/>
              <a:ea typeface="Avenir"/>
              <a:cs typeface="Arial" panose="020B0604020202020204" pitchFamily="34" charset="0"/>
              <a:sym typeface="Avenir"/>
            </a:endParaRPr>
          </a:p>
          <a:p>
            <a:pPr marL="457200" lvl="0" indent="-292100" algn="l" rtl="0">
              <a:lnSpc>
                <a:spcPct val="150000"/>
              </a:lnSpc>
              <a:spcBef>
                <a:spcPts val="0"/>
              </a:spcBef>
              <a:spcAft>
                <a:spcPts val="0"/>
              </a:spcAft>
              <a:buClr>
                <a:srgbClr val="434343"/>
              </a:buClr>
              <a:buSzPts val="1000"/>
              <a:buFont typeface="Avenir"/>
              <a:buChar char="-"/>
            </a:pPr>
            <a:r>
              <a:rPr lang="nl" sz="800" i="1">
                <a:solidFill>
                  <a:srgbClr val="434343"/>
                </a:solidFill>
                <a:latin typeface="+mn-lt"/>
                <a:ea typeface="Avenir"/>
                <a:cs typeface="Arial" panose="020B0604020202020204" pitchFamily="34" charset="0"/>
                <a:sym typeface="Avenir"/>
              </a:rPr>
              <a:t>Leerdoelstelling 1</a:t>
            </a:r>
            <a:endParaRPr sz="800" i="1">
              <a:solidFill>
                <a:srgbClr val="434343"/>
              </a:solidFill>
              <a:latin typeface="+mn-lt"/>
              <a:ea typeface="Avenir"/>
              <a:cs typeface="Arial" panose="020B0604020202020204" pitchFamily="34" charset="0"/>
              <a:sym typeface="Avenir"/>
            </a:endParaRPr>
          </a:p>
          <a:p>
            <a:pPr marL="457200" lvl="0" indent="-292100" algn="l" rtl="0">
              <a:lnSpc>
                <a:spcPct val="150000"/>
              </a:lnSpc>
              <a:spcBef>
                <a:spcPts val="0"/>
              </a:spcBef>
              <a:spcAft>
                <a:spcPts val="0"/>
              </a:spcAft>
              <a:buClr>
                <a:srgbClr val="434343"/>
              </a:buClr>
              <a:buSzPts val="1000"/>
              <a:buFont typeface="Avenir"/>
              <a:buChar char="-"/>
            </a:pPr>
            <a:r>
              <a:rPr lang="nl" sz="800" i="1">
                <a:solidFill>
                  <a:srgbClr val="434343"/>
                </a:solidFill>
                <a:latin typeface="+mn-lt"/>
                <a:ea typeface="Avenir"/>
                <a:cs typeface="Arial" panose="020B0604020202020204" pitchFamily="34" charset="0"/>
                <a:sym typeface="Avenir"/>
              </a:rPr>
              <a:t>Leerdoelstelling 2 (indien nodig)</a:t>
            </a:r>
            <a:endParaRPr sz="800" i="1">
              <a:solidFill>
                <a:srgbClr val="434343"/>
              </a:solidFill>
              <a:latin typeface="+mn-lt"/>
              <a:ea typeface="Avenir"/>
              <a:cs typeface="Arial" panose="020B0604020202020204" pitchFamily="34" charset="0"/>
              <a:sym typeface="Avenir"/>
            </a:endParaRPr>
          </a:p>
          <a:p>
            <a:pPr marL="457200" lvl="0" indent="-292100" algn="l" rtl="0">
              <a:lnSpc>
                <a:spcPct val="150000"/>
              </a:lnSpc>
              <a:spcBef>
                <a:spcPts val="0"/>
              </a:spcBef>
              <a:spcAft>
                <a:spcPts val="0"/>
              </a:spcAft>
              <a:buClr>
                <a:srgbClr val="434343"/>
              </a:buClr>
              <a:buSzPts val="1000"/>
              <a:buFont typeface="Avenir"/>
              <a:buChar char="-"/>
            </a:pPr>
            <a:r>
              <a:rPr lang="nl" sz="800" i="1">
                <a:solidFill>
                  <a:srgbClr val="434343"/>
                </a:solidFill>
                <a:latin typeface="+mn-lt"/>
                <a:ea typeface="Avenir"/>
                <a:cs typeface="Arial" panose="020B0604020202020204" pitchFamily="34" charset="0"/>
                <a:sym typeface="Avenir"/>
              </a:rPr>
              <a:t>Leerdoelstelling 3 (indien nodig)</a:t>
            </a:r>
            <a:endParaRPr sz="800" i="1">
              <a:solidFill>
                <a:srgbClr val="434343"/>
              </a:solidFill>
              <a:latin typeface="+mn-lt"/>
              <a:ea typeface="Avenir"/>
              <a:cs typeface="Arial" panose="020B0604020202020204" pitchFamily="34" charset="0"/>
              <a:sym typeface="Avenir"/>
            </a:endParaRPr>
          </a:p>
          <a:p>
            <a:pPr marL="0" lvl="0" indent="0" algn="l" rtl="0">
              <a:lnSpc>
                <a:spcPct val="150000"/>
              </a:lnSpc>
              <a:spcBef>
                <a:spcPts val="0"/>
              </a:spcBef>
              <a:spcAft>
                <a:spcPts val="0"/>
              </a:spcAft>
              <a:buNone/>
            </a:pPr>
            <a:endParaRPr sz="800">
              <a:solidFill>
                <a:srgbClr val="434343"/>
              </a:solidFill>
              <a:latin typeface="+mn-lt"/>
              <a:ea typeface="Avenir"/>
              <a:cs typeface="Arial" panose="020B0604020202020204" pitchFamily="34" charset="0"/>
              <a:sym typeface="Avenir"/>
            </a:endParaRPr>
          </a:p>
        </p:txBody>
      </p:sp>
      <p:sp>
        <p:nvSpPr>
          <p:cNvPr id="167" name="Google Shape;167;p21"/>
          <p:cNvSpPr txBox="1"/>
          <p:nvPr/>
        </p:nvSpPr>
        <p:spPr>
          <a:xfrm>
            <a:off x="158925" y="3966825"/>
            <a:ext cx="8849993" cy="1067400"/>
          </a:xfrm>
          <a:prstGeom prst="rect">
            <a:avLst/>
          </a:prstGeom>
          <a:solidFill>
            <a:srgbClr val="FFFFFF">
              <a:alpha val="52740"/>
            </a:srgbClr>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nl" sz="800" b="1">
                <a:solidFill>
                  <a:srgbClr val="434343"/>
                </a:solidFill>
                <a:latin typeface="+mn-lt"/>
                <a:ea typeface="Avenir"/>
                <a:cs typeface="Arial" panose="020B0604020202020204" pitchFamily="34" charset="0"/>
                <a:sym typeface="Avenir"/>
              </a:rPr>
              <a:t>Bijkomende informatie: </a:t>
            </a:r>
            <a:r>
              <a:rPr lang="nl" sz="800" i="1">
                <a:solidFill>
                  <a:srgbClr val="434343"/>
                </a:solidFill>
                <a:latin typeface="+mn-lt"/>
                <a:ea typeface="Avenir"/>
                <a:cs typeface="Arial" panose="020B0604020202020204" pitchFamily="34" charset="0"/>
                <a:sym typeface="Avenir"/>
              </a:rPr>
              <a:t>indien er verder nog relevante informatie is voor het scenario kan deze hier geplaatst worden.</a:t>
            </a:r>
            <a:endParaRPr sz="800" i="1">
              <a:solidFill>
                <a:srgbClr val="434343"/>
              </a:solidFill>
              <a:latin typeface="+mn-lt"/>
              <a:ea typeface="Avenir"/>
              <a:cs typeface="Arial" panose="020B0604020202020204" pitchFamily="34" charset="0"/>
              <a:sym typeface="Avenir"/>
            </a:endParaRPr>
          </a:p>
          <a:p>
            <a:pPr marL="0" lvl="0" indent="0" algn="l" rtl="0">
              <a:lnSpc>
                <a:spcPct val="150000"/>
              </a:lnSpc>
              <a:spcBef>
                <a:spcPts val="0"/>
              </a:spcBef>
              <a:spcAft>
                <a:spcPts val="0"/>
              </a:spcAft>
              <a:buNone/>
            </a:pPr>
            <a:endParaRPr sz="800">
              <a:solidFill>
                <a:srgbClr val="434343"/>
              </a:solidFill>
              <a:latin typeface="+mn-lt"/>
              <a:ea typeface="Avenir"/>
              <a:cs typeface="Arial" panose="020B0604020202020204" pitchFamily="34" charset="0"/>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7"/>
        <p:cNvGrpSpPr/>
        <p:nvPr/>
      </p:nvGrpSpPr>
      <p:grpSpPr>
        <a:xfrm>
          <a:off x="0" y="0"/>
          <a:ext cx="0" cy="0"/>
          <a:chOff x="0" y="0"/>
          <a:chExt cx="0" cy="0"/>
        </a:xfrm>
      </p:grpSpPr>
      <p:sp>
        <p:nvSpPr>
          <p:cNvPr id="158" name="Google Shape;158;p20"/>
          <p:cNvSpPr txBox="1"/>
          <p:nvPr/>
        </p:nvSpPr>
        <p:spPr>
          <a:xfrm flipH="1">
            <a:off x="1105650" y="2085300"/>
            <a:ext cx="6932700" cy="97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4000" b="1">
                <a:solidFill>
                  <a:schemeClr val="lt1"/>
                </a:solidFill>
                <a:latin typeface="+mn-lt"/>
                <a:ea typeface="Avenir"/>
                <a:cs typeface="Arial" panose="020B0604020202020204" pitchFamily="34" charset="0"/>
                <a:sym typeface="Avenir"/>
              </a:rPr>
              <a:t>2. Synopsis</a:t>
            </a:r>
            <a:endParaRPr sz="4000" b="1">
              <a:solidFill>
                <a:schemeClr val="lt1"/>
              </a:solidFill>
              <a:latin typeface="+mn-lt"/>
              <a:ea typeface="Avenir"/>
              <a:cs typeface="Arial" panose="020B0604020202020204" pitchFamily="34" charset="0"/>
              <a:sym typeface="Avenir"/>
            </a:endParaRPr>
          </a:p>
        </p:txBody>
      </p:sp>
    </p:spTree>
    <p:extLst>
      <p:ext uri="{BB962C8B-B14F-4D97-AF65-F5344CB8AC3E}">
        <p14:creationId xmlns:p14="http://schemas.microsoft.com/office/powerpoint/2010/main" val="9713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72"/>
        <p:cNvGrpSpPr/>
        <p:nvPr/>
      </p:nvGrpSpPr>
      <p:grpSpPr>
        <a:xfrm>
          <a:off x="0" y="0"/>
          <a:ext cx="0" cy="0"/>
          <a:chOff x="0" y="0"/>
          <a:chExt cx="0" cy="0"/>
        </a:xfrm>
      </p:grpSpPr>
      <p:sp>
        <p:nvSpPr>
          <p:cNvPr id="173" name="Google Shape;173;p22"/>
          <p:cNvSpPr txBox="1">
            <a:spLocks noGrp="1"/>
          </p:cNvSpPr>
          <p:nvPr>
            <p:ph type="body" idx="1"/>
          </p:nvPr>
        </p:nvSpPr>
        <p:spPr>
          <a:xfrm>
            <a:off x="219925" y="190025"/>
            <a:ext cx="4140000" cy="417077"/>
          </a:xfrm>
          <a:prstGeom prst="rect">
            <a:avLst/>
          </a:prstGeom>
          <a:solidFill>
            <a:srgbClr val="FFFFFF">
              <a:alpha val="45270"/>
            </a:srgbClr>
          </a:solidFill>
        </p:spPr>
        <p:txBody>
          <a:bodyPr spcFirstLastPara="1" wrap="square" lIns="91425" tIns="91425" rIns="91425" bIns="91425" anchor="t" anchorCtr="0">
            <a:noAutofit/>
          </a:bodyPr>
          <a:lstStyle/>
          <a:p>
            <a:pPr marL="0" lvl="0" indent="0" algn="l" rtl="0">
              <a:spcBef>
                <a:spcPts val="0"/>
              </a:spcBef>
              <a:spcAft>
                <a:spcPts val="1200"/>
              </a:spcAft>
              <a:buNone/>
            </a:pPr>
            <a:r>
              <a:rPr lang="nl" sz="1200" b="1">
                <a:solidFill>
                  <a:srgbClr val="434343"/>
                </a:solidFill>
                <a:latin typeface="+mn-lt"/>
                <a:ea typeface="Avenir"/>
                <a:cs typeface="Arial" panose="020B0604020202020204" pitchFamily="34" charset="0"/>
                <a:sym typeface="Avenir"/>
              </a:rPr>
              <a:t>Synopsis (beknopte doorloop vh scenario)</a:t>
            </a:r>
            <a:endParaRPr sz="1200" b="1">
              <a:solidFill>
                <a:srgbClr val="434343"/>
              </a:solidFill>
              <a:latin typeface="+mn-lt"/>
              <a:ea typeface="Avenir"/>
              <a:cs typeface="Arial" panose="020B0604020202020204" pitchFamily="34" charset="0"/>
              <a:sym typeface="Avenir"/>
            </a:endParaRPr>
          </a:p>
        </p:txBody>
      </p:sp>
      <p:sp>
        <p:nvSpPr>
          <p:cNvPr id="174" name="Google Shape;174;p22"/>
          <p:cNvSpPr txBox="1">
            <a:spLocks noGrp="1"/>
          </p:cNvSpPr>
          <p:nvPr>
            <p:ph type="body" idx="1"/>
          </p:nvPr>
        </p:nvSpPr>
        <p:spPr>
          <a:xfrm>
            <a:off x="4784075" y="190025"/>
            <a:ext cx="4140000" cy="600900"/>
          </a:xfrm>
          <a:prstGeom prst="rect">
            <a:avLst/>
          </a:prstGeom>
          <a:solidFill>
            <a:srgbClr val="FFFFFF">
              <a:alpha val="45270"/>
            </a:srgbClr>
          </a:solidFill>
        </p:spPr>
        <p:txBody>
          <a:bodyPr spcFirstLastPara="1" wrap="square" lIns="91425" tIns="91425" rIns="91425" bIns="91425" anchor="t" anchorCtr="0">
            <a:noAutofit/>
          </a:bodyPr>
          <a:lstStyle/>
          <a:p>
            <a:pPr marL="0" lvl="0" indent="0" algn="l" rtl="0">
              <a:spcBef>
                <a:spcPts val="0"/>
              </a:spcBef>
              <a:spcAft>
                <a:spcPts val="1200"/>
              </a:spcAft>
              <a:buNone/>
            </a:pPr>
            <a:r>
              <a:rPr lang="nl" sz="1000" b="1">
                <a:solidFill>
                  <a:srgbClr val="434343"/>
                </a:solidFill>
                <a:latin typeface="+mn-lt"/>
                <a:ea typeface="Avenir"/>
                <a:cs typeface="Arial" panose="020B0604020202020204" pitchFamily="34" charset="0"/>
                <a:sym typeface="Avenir"/>
              </a:rPr>
              <a:t>Startsituatie  (</a:t>
            </a:r>
            <a:r>
              <a:rPr lang="nl-NL" sz="1000" b="1" i="0" u="none" strike="noStrike">
                <a:solidFill>
                  <a:srgbClr val="434343"/>
                </a:solidFill>
                <a:effectLst/>
                <a:latin typeface="+mn-lt"/>
              </a:rPr>
              <a:t>wat is de context van de instelling, zowel als de voorgeschiedenis van de zorgverlener?)</a:t>
            </a:r>
            <a:endParaRPr sz="1000" b="1">
              <a:solidFill>
                <a:srgbClr val="434343"/>
              </a:solidFill>
              <a:latin typeface="+mn-lt"/>
              <a:ea typeface="Avenir"/>
              <a:cs typeface="Arial" panose="020B0604020202020204" pitchFamily="34" charset="0"/>
              <a:sym typeface="Avenir"/>
            </a:endParaRPr>
          </a:p>
        </p:txBody>
      </p:sp>
      <p:cxnSp>
        <p:nvCxnSpPr>
          <p:cNvPr id="175" name="Google Shape;175;p22"/>
          <p:cNvCxnSpPr/>
          <p:nvPr/>
        </p:nvCxnSpPr>
        <p:spPr>
          <a:xfrm>
            <a:off x="4572000" y="458275"/>
            <a:ext cx="0" cy="4432200"/>
          </a:xfrm>
          <a:prstGeom prst="straightConnector1">
            <a:avLst/>
          </a:prstGeom>
          <a:noFill/>
          <a:ln w="9525" cap="flat" cmpd="sng">
            <a:solidFill>
              <a:srgbClr val="666666"/>
            </a:solidFill>
            <a:prstDash val="lgDash"/>
            <a:round/>
            <a:headEnd type="none" w="med" len="med"/>
            <a:tailEnd type="none" w="med" len="med"/>
          </a:ln>
        </p:spPr>
      </p:cxnSp>
      <p:sp>
        <p:nvSpPr>
          <p:cNvPr id="176" name="Google Shape;176;p22"/>
          <p:cNvSpPr txBox="1"/>
          <p:nvPr/>
        </p:nvSpPr>
        <p:spPr>
          <a:xfrm>
            <a:off x="4784075" y="830025"/>
            <a:ext cx="4140000" cy="2085000"/>
          </a:xfrm>
          <a:prstGeom prst="rect">
            <a:avLst/>
          </a:prstGeom>
          <a:solidFill>
            <a:srgbClr val="FFFFFF">
              <a:alpha val="4527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000" b="1">
                <a:solidFill>
                  <a:srgbClr val="434343"/>
                </a:solidFill>
                <a:latin typeface="+mn-lt"/>
                <a:ea typeface="Avenir"/>
                <a:cs typeface="Arial" panose="020B0604020202020204" pitchFamily="34" charset="0"/>
                <a:sym typeface="Avenir"/>
              </a:rPr>
              <a:t>Context:</a:t>
            </a:r>
            <a:r>
              <a:rPr lang="nl" sz="1000">
                <a:solidFill>
                  <a:srgbClr val="434343"/>
                </a:solidFill>
                <a:latin typeface="+mn-lt"/>
                <a:ea typeface="Avenir"/>
                <a:cs typeface="Arial" panose="020B0604020202020204" pitchFamily="34" charset="0"/>
                <a:sym typeface="Avenir"/>
              </a:rPr>
              <a:t> </a:t>
            </a:r>
            <a:r>
              <a:rPr lang="nl" sz="1000" i="1">
                <a:solidFill>
                  <a:srgbClr val="434343"/>
                </a:solidFill>
                <a:latin typeface="+mn-lt"/>
                <a:ea typeface="Avenir"/>
                <a:cs typeface="Arial" panose="020B0604020202020204" pitchFamily="34" charset="0"/>
                <a:sym typeface="Avenir"/>
              </a:rPr>
              <a:t>in te vullen context</a:t>
            </a:r>
            <a:endParaRPr sz="1000" i="1">
              <a:solidFill>
                <a:srgbClr val="434343"/>
              </a:solidFill>
              <a:latin typeface="+mn-lt"/>
              <a:ea typeface="Avenir"/>
              <a:cs typeface="Arial" panose="020B0604020202020204" pitchFamily="34" charset="0"/>
              <a:sym typeface="Avenir"/>
            </a:endParaRPr>
          </a:p>
          <a:p>
            <a:pPr marL="0" lvl="0" indent="0" algn="l" rtl="0">
              <a:spcBef>
                <a:spcPts val="0"/>
              </a:spcBef>
              <a:spcAft>
                <a:spcPts val="0"/>
              </a:spcAft>
              <a:buNone/>
            </a:pPr>
            <a:endParaRPr sz="1000">
              <a:solidFill>
                <a:srgbClr val="434343"/>
              </a:solidFill>
              <a:latin typeface="+mn-lt"/>
              <a:ea typeface="Avenir"/>
              <a:cs typeface="Arial" panose="020B0604020202020204" pitchFamily="34" charset="0"/>
              <a:sym typeface="Avenir"/>
            </a:endParaRPr>
          </a:p>
          <a:p>
            <a:pPr marL="0" lvl="0" indent="0" algn="l" rtl="0">
              <a:spcBef>
                <a:spcPts val="0"/>
              </a:spcBef>
              <a:spcAft>
                <a:spcPts val="0"/>
              </a:spcAft>
              <a:buNone/>
            </a:pPr>
            <a:endParaRPr sz="1000">
              <a:solidFill>
                <a:srgbClr val="434343"/>
              </a:solidFill>
              <a:latin typeface="+mn-lt"/>
              <a:ea typeface="Avenir"/>
              <a:cs typeface="Arial" panose="020B0604020202020204" pitchFamily="34" charset="0"/>
              <a:sym typeface="Avenir"/>
            </a:endParaRPr>
          </a:p>
          <a:p>
            <a:pPr marL="0" lvl="0" indent="0" algn="l" rtl="0">
              <a:spcBef>
                <a:spcPts val="0"/>
              </a:spcBef>
              <a:spcAft>
                <a:spcPts val="0"/>
              </a:spcAft>
              <a:buNone/>
            </a:pPr>
            <a:r>
              <a:rPr lang="nl" sz="1000" b="1">
                <a:solidFill>
                  <a:srgbClr val="434343"/>
                </a:solidFill>
                <a:latin typeface="+mn-lt"/>
                <a:ea typeface="Avenir"/>
                <a:cs typeface="Arial" panose="020B0604020202020204" pitchFamily="34" charset="0"/>
                <a:sym typeface="Avenir"/>
              </a:rPr>
              <a:t>Specifieke regels die van toepassing zijn:</a:t>
            </a:r>
            <a:r>
              <a:rPr lang="nl" sz="1000">
                <a:solidFill>
                  <a:srgbClr val="434343"/>
                </a:solidFill>
                <a:latin typeface="+mn-lt"/>
                <a:ea typeface="Avenir"/>
                <a:cs typeface="Arial" panose="020B0604020202020204" pitchFamily="34" charset="0"/>
                <a:sym typeface="Avenir"/>
              </a:rPr>
              <a:t> </a:t>
            </a:r>
            <a:r>
              <a:rPr lang="nl" sz="1000" i="1">
                <a:solidFill>
                  <a:srgbClr val="434343"/>
                </a:solidFill>
                <a:latin typeface="+mn-lt"/>
                <a:ea typeface="Avenir"/>
                <a:cs typeface="Arial" panose="020B0604020202020204" pitchFamily="34" charset="0"/>
                <a:sym typeface="Avenir"/>
              </a:rPr>
              <a:t>in te vullen startsituatie</a:t>
            </a:r>
          </a:p>
          <a:p>
            <a:pPr marL="0" lvl="0" indent="0" algn="l" rtl="0">
              <a:spcBef>
                <a:spcPts val="0"/>
              </a:spcBef>
              <a:spcAft>
                <a:spcPts val="0"/>
              </a:spcAft>
              <a:buNone/>
            </a:pPr>
            <a:endParaRPr lang="nl" sz="1000" i="1">
              <a:solidFill>
                <a:srgbClr val="434343"/>
              </a:solidFill>
              <a:latin typeface="+mn-lt"/>
              <a:ea typeface="Avenir"/>
              <a:cs typeface="Arial" panose="020B0604020202020204" pitchFamily="34" charset="0"/>
              <a:sym typeface="Avenir"/>
            </a:endParaRPr>
          </a:p>
          <a:p>
            <a:pPr marL="0" lvl="0" indent="0" algn="l" rtl="0">
              <a:spcBef>
                <a:spcPts val="0"/>
              </a:spcBef>
              <a:spcAft>
                <a:spcPts val="0"/>
              </a:spcAft>
              <a:buNone/>
            </a:pPr>
            <a:endParaRPr lang="nl" sz="1000" i="1">
              <a:solidFill>
                <a:srgbClr val="434343"/>
              </a:solidFill>
              <a:latin typeface="+mn-lt"/>
              <a:ea typeface="Avenir"/>
              <a:cs typeface="Arial" panose="020B0604020202020204" pitchFamily="34" charset="0"/>
              <a:sym typeface="Avenir"/>
            </a:endParaRPr>
          </a:p>
          <a:p>
            <a:pPr marL="0" lvl="0" indent="0" algn="l" rtl="0">
              <a:spcBef>
                <a:spcPts val="0"/>
              </a:spcBef>
              <a:spcAft>
                <a:spcPts val="0"/>
              </a:spcAft>
              <a:buNone/>
            </a:pPr>
            <a:endParaRPr lang="nl" sz="1000" i="1">
              <a:solidFill>
                <a:srgbClr val="434343"/>
              </a:solidFill>
              <a:latin typeface="+mn-lt"/>
              <a:ea typeface="Avenir"/>
              <a:cs typeface="Arial" panose="020B0604020202020204" pitchFamily="34" charset="0"/>
              <a:sym typeface="Avenir"/>
            </a:endParaRPr>
          </a:p>
          <a:p>
            <a:pPr marL="0" lvl="0" indent="0" algn="l" rtl="0">
              <a:spcBef>
                <a:spcPts val="0"/>
              </a:spcBef>
              <a:spcAft>
                <a:spcPts val="0"/>
              </a:spcAft>
              <a:buNone/>
            </a:pPr>
            <a:r>
              <a:rPr lang="nl" sz="1000" b="1">
                <a:solidFill>
                  <a:srgbClr val="434343"/>
                </a:solidFill>
                <a:latin typeface="+mn-lt"/>
                <a:ea typeface="Avenir"/>
                <a:cs typeface="Arial" panose="020B0604020202020204" pitchFamily="34" charset="0"/>
                <a:sym typeface="Avenir"/>
              </a:rPr>
              <a:t>Locaties: </a:t>
            </a:r>
            <a:r>
              <a:rPr lang="nl" sz="1000" i="1">
                <a:solidFill>
                  <a:srgbClr val="434343"/>
                </a:solidFill>
                <a:latin typeface="+mn-lt"/>
                <a:ea typeface="Avenir"/>
                <a:cs typeface="Arial" panose="020B0604020202020204" pitchFamily="34" charset="0"/>
                <a:sym typeface="Avenir"/>
              </a:rPr>
              <a:t>welke locaties gebruik je in het scenario</a:t>
            </a:r>
          </a:p>
          <a:p>
            <a:pPr marL="0" lvl="0" indent="0" algn="l" rtl="0">
              <a:spcBef>
                <a:spcPts val="0"/>
              </a:spcBef>
              <a:spcAft>
                <a:spcPts val="0"/>
              </a:spcAft>
              <a:buNone/>
            </a:pPr>
            <a:endParaRPr sz="1000" i="1">
              <a:solidFill>
                <a:srgbClr val="434343"/>
              </a:solidFill>
              <a:latin typeface="+mn-lt"/>
              <a:ea typeface="Avenir"/>
              <a:cs typeface="Arial" panose="020B0604020202020204" pitchFamily="34" charset="0"/>
              <a:sym typeface="Avenir"/>
            </a:endParaRPr>
          </a:p>
          <a:p>
            <a:pPr marL="0" lvl="0" indent="0" algn="l" rtl="0">
              <a:spcBef>
                <a:spcPts val="0"/>
              </a:spcBef>
              <a:spcAft>
                <a:spcPts val="0"/>
              </a:spcAft>
              <a:buNone/>
            </a:pPr>
            <a:endParaRPr sz="1000">
              <a:solidFill>
                <a:srgbClr val="434343"/>
              </a:solidFill>
              <a:latin typeface="+mn-lt"/>
              <a:ea typeface="Avenir"/>
              <a:cs typeface="Arial" panose="020B0604020202020204" pitchFamily="34" charset="0"/>
              <a:sym typeface="Avenir"/>
            </a:endParaRPr>
          </a:p>
        </p:txBody>
      </p:sp>
      <p:sp>
        <p:nvSpPr>
          <p:cNvPr id="177" name="Google Shape;177;p22"/>
          <p:cNvSpPr txBox="1"/>
          <p:nvPr/>
        </p:nvSpPr>
        <p:spPr>
          <a:xfrm>
            <a:off x="219925" y="674557"/>
            <a:ext cx="4140000" cy="4332368"/>
          </a:xfrm>
          <a:prstGeom prst="rect">
            <a:avLst/>
          </a:prstGeom>
          <a:solidFill>
            <a:srgbClr val="FFFFFF">
              <a:alpha val="4527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000" i="1">
                <a:solidFill>
                  <a:srgbClr val="434343"/>
                </a:solidFill>
                <a:latin typeface="+mn-lt"/>
                <a:ea typeface="Avenir"/>
                <a:cs typeface="Arial" panose="020B0604020202020204" pitchFamily="34" charset="0"/>
                <a:sym typeface="Avenir"/>
              </a:rPr>
              <a:t>Schrijf hier je synopsis - wat gebeurt er allemaal in het scenario? Beschrijf beknopt het verhaal als één doorlopend geheel, hierbij hoeven niet alle details aan bod te komen en ook niet alle keuzemogelijkheden. Dit vormt wel de rode draad van de spelervaring.</a:t>
            </a:r>
            <a:endParaRPr sz="1000" i="1">
              <a:solidFill>
                <a:srgbClr val="434343"/>
              </a:solidFill>
              <a:latin typeface="+mn-lt"/>
              <a:ea typeface="Avenir"/>
              <a:cs typeface="Arial" panose="020B0604020202020204" pitchFamily="34" charset="0"/>
              <a:sym typeface="Avenir"/>
            </a:endParaRPr>
          </a:p>
        </p:txBody>
      </p:sp>
      <p:sp>
        <p:nvSpPr>
          <p:cNvPr id="178" name="Google Shape;178;p22"/>
          <p:cNvSpPr txBox="1"/>
          <p:nvPr/>
        </p:nvSpPr>
        <p:spPr>
          <a:xfrm>
            <a:off x="4784075" y="2954125"/>
            <a:ext cx="4140000" cy="2052900"/>
          </a:xfrm>
          <a:prstGeom prst="rect">
            <a:avLst/>
          </a:prstGeom>
          <a:solidFill>
            <a:srgbClr val="FFFFFF">
              <a:alpha val="45270"/>
            </a:srgbClr>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sz="1000" b="1">
                <a:solidFill>
                  <a:srgbClr val="434343"/>
                </a:solidFill>
                <a:latin typeface="+mn-lt"/>
                <a:ea typeface="Avenir"/>
                <a:cs typeface="Arial" panose="020B0604020202020204" pitchFamily="34" charset="0"/>
                <a:sym typeface="Avenir"/>
              </a:rPr>
              <a:t>Voorgeschiedenis zorgverlener:</a:t>
            </a:r>
            <a:r>
              <a:rPr lang="nl" sz="1000">
                <a:solidFill>
                  <a:srgbClr val="434343"/>
                </a:solidFill>
                <a:latin typeface="+mn-lt"/>
                <a:ea typeface="Avenir"/>
                <a:cs typeface="Arial" panose="020B0604020202020204" pitchFamily="34" charset="0"/>
                <a:sym typeface="Avenir"/>
              </a:rPr>
              <a:t> i</a:t>
            </a:r>
            <a:r>
              <a:rPr lang="nl" sz="1000" i="1">
                <a:solidFill>
                  <a:srgbClr val="434343"/>
                </a:solidFill>
                <a:latin typeface="+mn-lt"/>
                <a:ea typeface="Avenir"/>
                <a:cs typeface="Arial" panose="020B0604020202020204" pitchFamily="34" charset="0"/>
                <a:sym typeface="Avenir"/>
              </a:rPr>
              <a:t>n te vullen voorgeschiedenis</a:t>
            </a:r>
            <a:endParaRPr sz="1000">
              <a:solidFill>
                <a:srgbClr val="434343"/>
              </a:solidFill>
              <a:latin typeface="+mn-lt"/>
              <a:ea typeface="Avenir"/>
              <a:cs typeface="Arial" panose="020B0604020202020204" pitchFamily="34" charset="0"/>
              <a:sym typeface="Avenir"/>
            </a:endParaRPr>
          </a:p>
          <a:p>
            <a:pPr marL="0" lvl="0" indent="0" algn="l" rtl="0">
              <a:spcBef>
                <a:spcPts val="0"/>
              </a:spcBef>
              <a:spcAft>
                <a:spcPts val="0"/>
              </a:spcAft>
              <a:buClr>
                <a:schemeClr val="dk1"/>
              </a:buClr>
              <a:buSzPts val="1100"/>
              <a:buFont typeface="Arial"/>
              <a:buNone/>
            </a:pPr>
            <a:endParaRPr sz="1000">
              <a:solidFill>
                <a:srgbClr val="434343"/>
              </a:solidFill>
              <a:latin typeface="+mn-lt"/>
              <a:ea typeface="Avenir"/>
              <a:cs typeface="Arial" panose="020B0604020202020204" pitchFamily="34" charset="0"/>
              <a:sym typeface="Avenir"/>
            </a:endParaRPr>
          </a:p>
          <a:p>
            <a:pPr marL="0" lvl="0" indent="0" algn="l" rtl="0">
              <a:spcBef>
                <a:spcPts val="0"/>
              </a:spcBef>
              <a:spcAft>
                <a:spcPts val="0"/>
              </a:spcAft>
              <a:buClr>
                <a:schemeClr val="dk1"/>
              </a:buClr>
              <a:buSzPts val="1100"/>
              <a:buFont typeface="Arial"/>
              <a:buNone/>
            </a:pPr>
            <a:endParaRPr sz="1000">
              <a:solidFill>
                <a:srgbClr val="434343"/>
              </a:solidFill>
              <a:latin typeface="+mn-lt"/>
              <a:ea typeface="Avenir"/>
              <a:cs typeface="Arial" panose="020B0604020202020204" pitchFamily="34" charset="0"/>
              <a:sym typeface="Avenir"/>
            </a:endParaRPr>
          </a:p>
          <a:p>
            <a:pPr marL="0" lvl="0" indent="0" algn="l" rtl="0">
              <a:spcBef>
                <a:spcPts val="0"/>
              </a:spcBef>
              <a:spcAft>
                <a:spcPts val="0"/>
              </a:spcAft>
              <a:buClr>
                <a:schemeClr val="dk1"/>
              </a:buClr>
              <a:buSzPts val="1100"/>
              <a:buFont typeface="Arial"/>
              <a:buNone/>
            </a:pPr>
            <a:endParaRPr sz="1000">
              <a:solidFill>
                <a:srgbClr val="434343"/>
              </a:solidFill>
              <a:latin typeface="+mn-lt"/>
              <a:ea typeface="Avenir"/>
              <a:cs typeface="Arial" panose="020B0604020202020204" pitchFamily="34" charset="0"/>
              <a:sym typeface="Avenir"/>
            </a:endParaRPr>
          </a:p>
          <a:p>
            <a:pPr marL="0" lvl="0" indent="0" algn="l" rtl="0">
              <a:spcBef>
                <a:spcPts val="0"/>
              </a:spcBef>
              <a:spcAft>
                <a:spcPts val="0"/>
              </a:spcAft>
              <a:buClr>
                <a:schemeClr val="dk1"/>
              </a:buClr>
              <a:buSzPts val="1100"/>
              <a:buFont typeface="Arial"/>
              <a:buNone/>
            </a:pPr>
            <a:endParaRPr sz="1000">
              <a:solidFill>
                <a:srgbClr val="434343"/>
              </a:solidFill>
              <a:latin typeface="+mn-lt"/>
              <a:ea typeface="Avenir"/>
              <a:cs typeface="Arial" panose="020B0604020202020204" pitchFamily="34" charset="0"/>
              <a:sym typeface="Avenir"/>
            </a:endParaRPr>
          </a:p>
          <a:p>
            <a:pPr marL="0" lvl="0" indent="0" algn="l" rtl="0">
              <a:spcBef>
                <a:spcPts val="0"/>
              </a:spcBef>
              <a:spcAft>
                <a:spcPts val="0"/>
              </a:spcAft>
              <a:buClr>
                <a:schemeClr val="dk1"/>
              </a:buClr>
              <a:buSzPts val="1100"/>
              <a:buFont typeface="Arial"/>
              <a:buNone/>
            </a:pPr>
            <a:r>
              <a:rPr lang="nl" sz="1000" b="1">
                <a:solidFill>
                  <a:srgbClr val="434343"/>
                </a:solidFill>
                <a:latin typeface="+mn-lt"/>
                <a:ea typeface="Avenir"/>
                <a:cs typeface="Arial" panose="020B0604020202020204" pitchFamily="34" charset="0"/>
                <a:sym typeface="Avenir"/>
              </a:rPr>
              <a:t>Startsituatie zorgverlener: </a:t>
            </a:r>
            <a:r>
              <a:rPr lang="nl" sz="1000" i="1">
                <a:solidFill>
                  <a:srgbClr val="434343"/>
                </a:solidFill>
                <a:latin typeface="+mn-lt"/>
                <a:ea typeface="Avenir"/>
                <a:cs typeface="Arial" panose="020B0604020202020204" pitchFamily="34" charset="0"/>
                <a:sym typeface="Avenir"/>
              </a:rPr>
              <a:t>in te vullen startsituatie</a:t>
            </a:r>
            <a:endParaRPr>
              <a:solidFill>
                <a:srgbClr val="434343"/>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98"/>
        <p:cNvGrpSpPr/>
        <p:nvPr/>
      </p:nvGrpSpPr>
      <p:grpSpPr>
        <a:xfrm>
          <a:off x="0" y="0"/>
          <a:ext cx="0" cy="0"/>
          <a:chOff x="0" y="0"/>
          <a:chExt cx="0" cy="0"/>
        </a:xfrm>
      </p:grpSpPr>
      <p:sp>
        <p:nvSpPr>
          <p:cNvPr id="199" name="Google Shape;199;p24"/>
          <p:cNvSpPr txBox="1"/>
          <p:nvPr/>
        </p:nvSpPr>
        <p:spPr>
          <a:xfrm flipH="1">
            <a:off x="1105650" y="2085300"/>
            <a:ext cx="6932700" cy="97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4000" b="1" dirty="0">
                <a:solidFill>
                  <a:schemeClr val="lt1"/>
                </a:solidFill>
                <a:latin typeface="+mn-lt"/>
                <a:ea typeface="Avenir"/>
                <a:sym typeface="Avenir"/>
              </a:rPr>
              <a:t>3. Personages</a:t>
            </a:r>
            <a:endParaRPr sz="4000" b="1" dirty="0">
              <a:solidFill>
                <a:schemeClr val="lt1"/>
              </a:solidFill>
              <a:latin typeface="+mn-lt"/>
              <a:ea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6EB"/>
        </a:solidFill>
        <a:effectLst/>
      </p:bgPr>
    </p:bg>
    <p:spTree>
      <p:nvGrpSpPr>
        <p:cNvPr id="1" name="Shape 203"/>
        <p:cNvGrpSpPr/>
        <p:nvPr/>
      </p:nvGrpSpPr>
      <p:grpSpPr>
        <a:xfrm>
          <a:off x="0" y="0"/>
          <a:ext cx="0" cy="0"/>
          <a:chOff x="0" y="0"/>
          <a:chExt cx="0" cy="0"/>
        </a:xfrm>
      </p:grpSpPr>
      <p:sp>
        <p:nvSpPr>
          <p:cNvPr id="204" name="Google Shape;204;p25"/>
          <p:cNvSpPr/>
          <p:nvPr/>
        </p:nvSpPr>
        <p:spPr>
          <a:xfrm>
            <a:off x="122450" y="115650"/>
            <a:ext cx="2082000" cy="2422200"/>
          </a:xfrm>
          <a:prstGeom prst="rect">
            <a:avLst/>
          </a:prstGeom>
          <a:solidFill>
            <a:srgbClr val="FFFFFF">
              <a:alpha val="52740"/>
            </a:srgbClr>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BE" sz="1000">
                <a:latin typeface="+mn-lt"/>
                <a:ea typeface="Avenir"/>
                <a:cs typeface="Arial" panose="020B0604020202020204" pitchFamily="34" charset="0"/>
                <a:sym typeface="Avenir"/>
              </a:rPr>
              <a:t>Plaats hier een </a:t>
            </a:r>
          </a:p>
          <a:p>
            <a:pPr marL="0" lvl="0" indent="0" algn="ctr" rtl="0">
              <a:spcBef>
                <a:spcPts val="0"/>
              </a:spcBef>
              <a:spcAft>
                <a:spcPts val="0"/>
              </a:spcAft>
              <a:buNone/>
            </a:pPr>
            <a:r>
              <a:rPr lang="nl-BE" sz="1000">
                <a:latin typeface="+mn-lt"/>
                <a:ea typeface="Avenir"/>
                <a:cs typeface="Arial" panose="020B0604020202020204" pitchFamily="34" charset="0"/>
                <a:sym typeface="Avenir"/>
              </a:rPr>
              <a:t>voorlopige foto (verwijder dit kader om plaats te maken)</a:t>
            </a:r>
            <a:endParaRPr sz="1000">
              <a:latin typeface="+mn-lt"/>
              <a:ea typeface="Avenir"/>
              <a:cs typeface="Arial" panose="020B0604020202020204" pitchFamily="34" charset="0"/>
              <a:sym typeface="Avenir"/>
            </a:endParaRPr>
          </a:p>
        </p:txBody>
      </p:sp>
      <p:sp>
        <p:nvSpPr>
          <p:cNvPr id="205" name="Google Shape;205;p25"/>
          <p:cNvSpPr txBox="1"/>
          <p:nvPr/>
        </p:nvSpPr>
        <p:spPr>
          <a:xfrm>
            <a:off x="122450" y="2998617"/>
            <a:ext cx="2082000" cy="2015633"/>
          </a:xfrm>
          <a:prstGeom prst="rect">
            <a:avLst/>
          </a:prstGeom>
          <a:solidFill>
            <a:srgbClr val="FFFFFF">
              <a:alpha val="52740"/>
            </a:srgbClr>
          </a:solidFill>
          <a:ln>
            <a:noFill/>
          </a:ln>
        </p:spPr>
        <p:txBody>
          <a:bodyPr spcFirstLastPara="1" wrap="square" lIns="91425" tIns="91425" rIns="91425" bIns="91425" anchor="t" anchorCtr="0">
            <a:noAutofit/>
          </a:bodyPr>
          <a:lstStyle/>
          <a:p>
            <a:pPr marL="0" lvl="0" indent="0" algn="l">
              <a:lnSpc>
                <a:spcPct val="150000"/>
              </a:lnSpc>
              <a:spcBef>
                <a:spcPts val="0"/>
              </a:spcBef>
              <a:spcAft>
                <a:spcPts val="0"/>
              </a:spcAft>
              <a:buNone/>
            </a:pPr>
            <a:r>
              <a:rPr lang="nl-BE" sz="800" b="1">
                <a:solidFill>
                  <a:srgbClr val="434343"/>
                </a:solidFill>
                <a:latin typeface="+mn-lt"/>
                <a:ea typeface="Avenir"/>
                <a:sym typeface="Avenir"/>
              </a:rPr>
              <a:t>Naam:</a:t>
            </a:r>
            <a:endParaRPr lang="nl-BE" sz="800" b="1">
              <a:solidFill>
                <a:srgbClr val="434343"/>
              </a:solidFill>
              <a:latin typeface="+mn-lt"/>
              <a:ea typeface="Avenir"/>
            </a:endParaRPr>
          </a:p>
          <a:p>
            <a:pPr marL="0" lvl="0" indent="0" algn="l" rtl="0">
              <a:lnSpc>
                <a:spcPct val="150000"/>
              </a:lnSpc>
              <a:spcBef>
                <a:spcPts val="0"/>
              </a:spcBef>
              <a:spcAft>
                <a:spcPts val="0"/>
              </a:spcAft>
              <a:buNone/>
            </a:pPr>
            <a:r>
              <a:rPr lang="nl" sz="800" b="1">
                <a:solidFill>
                  <a:srgbClr val="434343"/>
                </a:solidFill>
                <a:latin typeface="+mn-lt"/>
                <a:ea typeface="Avenir"/>
                <a:sym typeface="Avenir"/>
              </a:rPr>
              <a:t>Leeftijd:</a:t>
            </a:r>
            <a:endParaRPr lang="nl" sz="800" b="1">
              <a:solidFill>
                <a:srgbClr val="434343"/>
              </a:solidFill>
              <a:latin typeface="+mn-lt"/>
              <a:ea typeface="Avenir"/>
            </a:endParaRPr>
          </a:p>
          <a:p>
            <a:pPr marL="0" lvl="0" indent="0" algn="l" rtl="0">
              <a:lnSpc>
                <a:spcPct val="150000"/>
              </a:lnSpc>
              <a:spcBef>
                <a:spcPts val="0"/>
              </a:spcBef>
              <a:spcAft>
                <a:spcPts val="0"/>
              </a:spcAft>
              <a:buNone/>
            </a:pPr>
            <a:r>
              <a:rPr lang="nl" sz="800" b="1">
                <a:solidFill>
                  <a:srgbClr val="434343"/>
                </a:solidFill>
                <a:latin typeface="+mn-lt"/>
                <a:ea typeface="Avenir"/>
                <a:sym typeface="Avenir"/>
              </a:rPr>
              <a:t>Visuele omschrijving:</a:t>
            </a:r>
            <a:endParaRPr lang="nl" sz="800" b="1">
              <a:solidFill>
                <a:srgbClr val="434343"/>
              </a:solidFill>
              <a:latin typeface="+mn-lt"/>
              <a:ea typeface="Avenir"/>
            </a:endParaRPr>
          </a:p>
          <a:p>
            <a:pPr>
              <a:lnSpc>
                <a:spcPct val="150000"/>
              </a:lnSpc>
            </a:pPr>
            <a:endParaRPr lang="nl" sz="800" b="1">
              <a:solidFill>
                <a:srgbClr val="434343"/>
              </a:solidFill>
              <a:latin typeface="+mn-lt"/>
              <a:ea typeface="Avenir"/>
              <a:sym typeface="Avenir"/>
            </a:endParaRPr>
          </a:p>
          <a:p>
            <a:pPr marL="0" lvl="0" indent="0" algn="l" rtl="0">
              <a:lnSpc>
                <a:spcPct val="150000"/>
              </a:lnSpc>
              <a:spcBef>
                <a:spcPts val="0"/>
              </a:spcBef>
              <a:spcAft>
                <a:spcPts val="0"/>
              </a:spcAft>
              <a:buNone/>
            </a:pPr>
            <a:r>
              <a:rPr lang="nl" sz="800" b="1">
                <a:solidFill>
                  <a:srgbClr val="434343"/>
                </a:solidFill>
                <a:latin typeface="+mn-lt"/>
                <a:ea typeface="Avenir"/>
                <a:sym typeface="Avenir"/>
              </a:rPr>
              <a:t>Karaktereigenschappen:</a:t>
            </a:r>
            <a:endParaRPr lang="nl" sz="800" b="1">
              <a:solidFill>
                <a:srgbClr val="434343"/>
              </a:solidFill>
              <a:latin typeface="+mn-lt"/>
              <a:ea typeface="Avenir"/>
            </a:endParaRPr>
          </a:p>
          <a:p>
            <a:pPr>
              <a:lnSpc>
                <a:spcPct val="150000"/>
              </a:lnSpc>
            </a:pPr>
            <a:endParaRPr lang="nl" sz="800" b="1">
              <a:solidFill>
                <a:srgbClr val="434343"/>
              </a:solidFill>
              <a:latin typeface="+mn-lt"/>
              <a:ea typeface="Avenir"/>
              <a:sym typeface="Avenir"/>
            </a:endParaRPr>
          </a:p>
          <a:p>
            <a:pPr marL="0" lvl="0" indent="0" algn="l" rtl="0">
              <a:lnSpc>
                <a:spcPct val="150000"/>
              </a:lnSpc>
              <a:spcBef>
                <a:spcPts val="0"/>
              </a:spcBef>
              <a:spcAft>
                <a:spcPts val="0"/>
              </a:spcAft>
              <a:buNone/>
            </a:pPr>
            <a:r>
              <a:rPr lang="nl" sz="800" b="1">
                <a:solidFill>
                  <a:srgbClr val="434343"/>
                </a:solidFill>
                <a:latin typeface="+mn-lt"/>
                <a:ea typeface="Avenir"/>
                <a:sym typeface="Avenir"/>
              </a:rPr>
              <a:t>Functie in het scenario:</a:t>
            </a:r>
            <a:endParaRPr sz="800" b="1">
              <a:solidFill>
                <a:srgbClr val="434343"/>
              </a:solidFill>
              <a:latin typeface="+mn-lt"/>
              <a:ea typeface="Avenir"/>
              <a:sym typeface="Avenir"/>
            </a:endParaRPr>
          </a:p>
          <a:p>
            <a:pPr marL="0" lvl="0" indent="0" algn="l" rtl="0">
              <a:lnSpc>
                <a:spcPct val="150000"/>
              </a:lnSpc>
              <a:spcBef>
                <a:spcPts val="0"/>
              </a:spcBef>
              <a:spcAft>
                <a:spcPts val="0"/>
              </a:spcAft>
              <a:buNone/>
            </a:pPr>
            <a:endParaRPr sz="1000">
              <a:solidFill>
                <a:srgbClr val="434343"/>
              </a:solidFill>
              <a:latin typeface="+mn-lt"/>
              <a:ea typeface="Avenir"/>
              <a:cs typeface="Arial" panose="020B0604020202020204" pitchFamily="34" charset="0"/>
              <a:sym typeface="Avenir"/>
            </a:endParaRPr>
          </a:p>
        </p:txBody>
      </p:sp>
      <p:sp>
        <p:nvSpPr>
          <p:cNvPr id="206" name="Google Shape;206;p25"/>
          <p:cNvSpPr txBox="1"/>
          <p:nvPr/>
        </p:nvSpPr>
        <p:spPr>
          <a:xfrm>
            <a:off x="2320025" y="115650"/>
            <a:ext cx="937525" cy="92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900" b="1" i="1">
                <a:latin typeface="+mn-lt"/>
                <a:ea typeface="Avenir"/>
                <a:cs typeface="Arial" panose="020B0604020202020204" pitchFamily="34" charset="0"/>
                <a:sym typeface="Avenir"/>
              </a:rPr>
              <a:t>Introductie:</a:t>
            </a:r>
            <a:endParaRPr sz="900">
              <a:latin typeface="+mn-lt"/>
              <a:ea typeface="Avenir"/>
              <a:cs typeface="Arial" panose="020B0604020202020204" pitchFamily="34" charset="0"/>
              <a:sym typeface="Avenir"/>
            </a:endParaRPr>
          </a:p>
        </p:txBody>
      </p:sp>
      <p:sp>
        <p:nvSpPr>
          <p:cNvPr id="207" name="Google Shape;207;p25"/>
          <p:cNvSpPr txBox="1"/>
          <p:nvPr/>
        </p:nvSpPr>
        <p:spPr>
          <a:xfrm>
            <a:off x="3291573" y="1108272"/>
            <a:ext cx="5757151" cy="928200"/>
          </a:xfrm>
          <a:prstGeom prst="rect">
            <a:avLst/>
          </a:prstGeom>
          <a:solidFill>
            <a:srgbClr val="FFFFFF">
              <a:alpha val="5274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800" i="1">
                <a:latin typeface="+mn-lt"/>
                <a:ea typeface="Avenir"/>
                <a:cs typeface="Arial" panose="020B0604020202020204" pitchFamily="34" charset="0"/>
                <a:sym typeface="Avenir"/>
              </a:rPr>
              <a:t>Hier kan je de situatie schrijven, de reden van de opname</a:t>
            </a:r>
          </a:p>
        </p:txBody>
      </p:sp>
      <p:sp>
        <p:nvSpPr>
          <p:cNvPr id="208" name="Google Shape;208;p25"/>
          <p:cNvSpPr txBox="1"/>
          <p:nvPr/>
        </p:nvSpPr>
        <p:spPr>
          <a:xfrm>
            <a:off x="3291573" y="2100894"/>
            <a:ext cx="5757152" cy="928200"/>
          </a:xfrm>
          <a:prstGeom prst="rect">
            <a:avLst/>
          </a:prstGeom>
          <a:solidFill>
            <a:srgbClr val="FFFFFF">
              <a:alpha val="5274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800" i="1">
                <a:latin typeface="+mn-lt"/>
                <a:ea typeface="Avenir"/>
                <a:cs typeface="Arial" panose="020B0604020202020204" pitchFamily="34" charset="0"/>
                <a:sym typeface="Avenir"/>
              </a:rPr>
              <a:t>Hier kan je de voorgeschiedenis van de patiënt noteren</a:t>
            </a:r>
          </a:p>
        </p:txBody>
      </p:sp>
      <p:sp>
        <p:nvSpPr>
          <p:cNvPr id="209" name="Google Shape;209;p25"/>
          <p:cNvSpPr txBox="1"/>
          <p:nvPr/>
        </p:nvSpPr>
        <p:spPr>
          <a:xfrm>
            <a:off x="3291571" y="3093517"/>
            <a:ext cx="5757153" cy="928200"/>
          </a:xfrm>
          <a:prstGeom prst="rect">
            <a:avLst/>
          </a:prstGeom>
          <a:solidFill>
            <a:srgbClr val="FFFFFF">
              <a:alpha val="5274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800" i="1">
                <a:latin typeface="+mn-lt"/>
                <a:ea typeface="Avenir"/>
                <a:cs typeface="Arial" panose="020B0604020202020204" pitchFamily="34" charset="0"/>
                <a:sym typeface="Avenir"/>
              </a:rPr>
              <a:t>Hier worden de beoordelingen van de zorgverlener vertaald, de toestand van de patiënt</a:t>
            </a:r>
          </a:p>
        </p:txBody>
      </p:sp>
      <p:sp>
        <p:nvSpPr>
          <p:cNvPr id="210" name="Google Shape;210;p25"/>
          <p:cNvSpPr txBox="1"/>
          <p:nvPr/>
        </p:nvSpPr>
        <p:spPr>
          <a:xfrm>
            <a:off x="3291571" y="4086139"/>
            <a:ext cx="5757154" cy="928200"/>
          </a:xfrm>
          <a:prstGeom prst="rect">
            <a:avLst/>
          </a:prstGeom>
          <a:solidFill>
            <a:srgbClr val="FFFFFF">
              <a:alpha val="5274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sz="800" i="1">
                <a:latin typeface="+mn-lt"/>
                <a:ea typeface="Avenir"/>
                <a:cs typeface="Arial" panose="020B0604020202020204" pitchFamily="34" charset="0"/>
                <a:sym typeface="Avenir"/>
              </a:rPr>
              <a:t>Hier vind je de aanbevelingen van de oorspronkelijke zorgverlener</a:t>
            </a:r>
          </a:p>
        </p:txBody>
      </p:sp>
      <p:sp>
        <p:nvSpPr>
          <p:cNvPr id="2" name="Google Shape;206;p25">
            <a:extLst>
              <a:ext uri="{FF2B5EF4-FFF2-40B4-BE49-F238E27FC236}">
                <a16:creationId xmlns:a16="http://schemas.microsoft.com/office/drawing/2014/main" id="{E8E34C27-417D-AA89-ED47-387DE39DBA95}"/>
              </a:ext>
            </a:extLst>
          </p:cNvPr>
          <p:cNvSpPr txBox="1"/>
          <p:nvPr/>
        </p:nvSpPr>
        <p:spPr>
          <a:xfrm>
            <a:off x="3291575" y="115649"/>
            <a:ext cx="5757150" cy="928200"/>
          </a:xfrm>
          <a:prstGeom prst="rect">
            <a:avLst/>
          </a:prstGeom>
          <a:solidFill>
            <a:srgbClr val="FFFFFF">
              <a:alpha val="5274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BE" sz="800" i="1">
                <a:latin typeface="+mn-lt"/>
                <a:ea typeface="Avenir"/>
                <a:cs typeface="Arial" panose="020B0604020202020204" pitchFamily="34" charset="0"/>
                <a:sym typeface="Avenir"/>
              </a:rPr>
              <a:t>Hier kan je de introductie schrijven, algemene opmerkingen</a:t>
            </a:r>
          </a:p>
          <a:p>
            <a:pPr marL="0" lvl="0" indent="0" algn="l" rtl="0">
              <a:spcBef>
                <a:spcPts val="0"/>
              </a:spcBef>
              <a:spcAft>
                <a:spcPts val="0"/>
              </a:spcAft>
              <a:buNone/>
            </a:pPr>
            <a:endParaRPr lang="nl-BE" sz="800" i="1">
              <a:latin typeface="+mn-lt"/>
              <a:ea typeface="Avenir"/>
              <a:cs typeface="Arial" panose="020B0604020202020204" pitchFamily="34" charset="0"/>
              <a:sym typeface="Avenir"/>
            </a:endParaRPr>
          </a:p>
          <a:p>
            <a:pPr marL="0" lvl="0" indent="0" algn="l" rtl="0">
              <a:spcBef>
                <a:spcPts val="0"/>
              </a:spcBef>
              <a:spcAft>
                <a:spcPts val="0"/>
              </a:spcAft>
              <a:buNone/>
            </a:pPr>
            <a:endParaRPr sz="800" i="1">
              <a:latin typeface="+mn-lt"/>
              <a:ea typeface="Avenir"/>
              <a:cs typeface="Arial" panose="020B0604020202020204" pitchFamily="34" charset="0"/>
              <a:sym typeface="Avenir"/>
            </a:endParaRPr>
          </a:p>
        </p:txBody>
      </p:sp>
      <p:sp>
        <p:nvSpPr>
          <p:cNvPr id="3" name="Google Shape;206;p25">
            <a:extLst>
              <a:ext uri="{FF2B5EF4-FFF2-40B4-BE49-F238E27FC236}">
                <a16:creationId xmlns:a16="http://schemas.microsoft.com/office/drawing/2014/main" id="{4556DC05-08B4-D5D1-5686-E348F90AC1C9}"/>
              </a:ext>
            </a:extLst>
          </p:cNvPr>
          <p:cNvSpPr txBox="1"/>
          <p:nvPr/>
        </p:nvSpPr>
        <p:spPr>
          <a:xfrm>
            <a:off x="2320022" y="4086050"/>
            <a:ext cx="937525" cy="92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900" b="1" i="1">
                <a:latin typeface="+mn-lt"/>
                <a:ea typeface="Avenir"/>
                <a:cs typeface="Arial" panose="020B0604020202020204" pitchFamily="34" charset="0"/>
                <a:sym typeface="Avenir"/>
              </a:rPr>
              <a:t>Aanbeveling:</a:t>
            </a:r>
            <a:endParaRPr sz="900">
              <a:latin typeface="+mn-lt"/>
              <a:ea typeface="Avenir"/>
              <a:cs typeface="Arial" panose="020B0604020202020204" pitchFamily="34" charset="0"/>
              <a:sym typeface="Avenir"/>
            </a:endParaRPr>
          </a:p>
        </p:txBody>
      </p:sp>
      <p:sp>
        <p:nvSpPr>
          <p:cNvPr id="4" name="Google Shape;206;p25">
            <a:extLst>
              <a:ext uri="{FF2B5EF4-FFF2-40B4-BE49-F238E27FC236}">
                <a16:creationId xmlns:a16="http://schemas.microsoft.com/office/drawing/2014/main" id="{0EF76BC0-785B-4443-59A0-87BD2FDFAAE5}"/>
              </a:ext>
            </a:extLst>
          </p:cNvPr>
          <p:cNvSpPr txBox="1"/>
          <p:nvPr/>
        </p:nvSpPr>
        <p:spPr>
          <a:xfrm>
            <a:off x="2320023" y="2100894"/>
            <a:ext cx="937525" cy="92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900" b="1" i="1">
                <a:latin typeface="+mn-lt"/>
                <a:ea typeface="Avenir"/>
                <a:cs typeface="Arial" panose="020B0604020202020204" pitchFamily="34" charset="0"/>
                <a:sym typeface="Avenir"/>
              </a:rPr>
              <a:t>Achtergrond:</a:t>
            </a:r>
            <a:endParaRPr sz="900">
              <a:latin typeface="+mn-lt"/>
              <a:ea typeface="Avenir"/>
              <a:cs typeface="Arial" panose="020B0604020202020204" pitchFamily="34" charset="0"/>
              <a:sym typeface="Avenir"/>
            </a:endParaRPr>
          </a:p>
        </p:txBody>
      </p:sp>
      <p:sp>
        <p:nvSpPr>
          <p:cNvPr id="5" name="Google Shape;206;p25">
            <a:extLst>
              <a:ext uri="{FF2B5EF4-FFF2-40B4-BE49-F238E27FC236}">
                <a16:creationId xmlns:a16="http://schemas.microsoft.com/office/drawing/2014/main" id="{DC301ADC-27FB-47E3-466E-F63AFC2FC679}"/>
              </a:ext>
            </a:extLst>
          </p:cNvPr>
          <p:cNvSpPr txBox="1"/>
          <p:nvPr/>
        </p:nvSpPr>
        <p:spPr>
          <a:xfrm>
            <a:off x="2320022" y="3093517"/>
            <a:ext cx="937525" cy="92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900" b="1" i="1">
                <a:latin typeface="+mn-lt"/>
                <a:ea typeface="Avenir"/>
                <a:cs typeface="Arial" panose="020B0604020202020204" pitchFamily="34" charset="0"/>
                <a:sym typeface="Avenir"/>
              </a:rPr>
              <a:t>Beoordeling:</a:t>
            </a:r>
            <a:endParaRPr sz="900">
              <a:latin typeface="+mn-lt"/>
              <a:ea typeface="Avenir"/>
              <a:cs typeface="Arial" panose="020B0604020202020204" pitchFamily="34" charset="0"/>
              <a:sym typeface="Avenir"/>
            </a:endParaRPr>
          </a:p>
        </p:txBody>
      </p:sp>
      <p:sp>
        <p:nvSpPr>
          <p:cNvPr id="6" name="Google Shape;206;p25">
            <a:extLst>
              <a:ext uri="{FF2B5EF4-FFF2-40B4-BE49-F238E27FC236}">
                <a16:creationId xmlns:a16="http://schemas.microsoft.com/office/drawing/2014/main" id="{A3258EF7-0BB9-3DD2-9144-F5847B538AC3}"/>
              </a:ext>
            </a:extLst>
          </p:cNvPr>
          <p:cNvSpPr txBox="1"/>
          <p:nvPr/>
        </p:nvSpPr>
        <p:spPr>
          <a:xfrm>
            <a:off x="2320021" y="1108183"/>
            <a:ext cx="937525" cy="92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900" b="1" i="1">
                <a:latin typeface="+mn-lt"/>
                <a:ea typeface="Avenir"/>
                <a:cs typeface="Arial" panose="020B0604020202020204" pitchFamily="34" charset="0"/>
                <a:sym typeface="Avenir"/>
              </a:rPr>
              <a:t>Situatie:</a:t>
            </a:r>
            <a:endParaRPr sz="900">
              <a:latin typeface="+mn-lt"/>
              <a:ea typeface="Avenir"/>
              <a:cs typeface="Arial" panose="020B0604020202020204" pitchFamily="34" charset="0"/>
              <a:sym typeface="Avenir"/>
            </a:endParaRPr>
          </a:p>
        </p:txBody>
      </p:sp>
      <p:sp>
        <p:nvSpPr>
          <p:cNvPr id="7" name="Tekstvak 6">
            <a:extLst>
              <a:ext uri="{FF2B5EF4-FFF2-40B4-BE49-F238E27FC236}">
                <a16:creationId xmlns:a16="http://schemas.microsoft.com/office/drawing/2014/main" id="{75A4CA40-0526-5310-94BC-D554EAE4B47E}"/>
              </a:ext>
            </a:extLst>
          </p:cNvPr>
          <p:cNvSpPr txBox="1"/>
          <p:nvPr/>
        </p:nvSpPr>
        <p:spPr>
          <a:xfrm>
            <a:off x="120978" y="2622961"/>
            <a:ext cx="20773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t>CLIËNT</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af8d815-8e2a-45a4-b93d-f581d82b33c5" xsi:nil="true"/>
    <lcf76f155ced4ddcb4097134ff3c332f xmlns="8573179d-95f6-4585-b178-7c7bfbba18f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1B3BBBC55AEA459BDDF797D9480D84" ma:contentTypeVersion="15" ma:contentTypeDescription="Een nieuw document maken." ma:contentTypeScope="" ma:versionID="559b5db618bf8fcbef4bb2ff0ec49e3b">
  <xsd:schema xmlns:xsd="http://www.w3.org/2001/XMLSchema" xmlns:xs="http://www.w3.org/2001/XMLSchema" xmlns:p="http://schemas.microsoft.com/office/2006/metadata/properties" xmlns:ns2="8573179d-95f6-4585-b178-7c7bfbba18fd" xmlns:ns3="aaf8d815-8e2a-45a4-b93d-f581d82b33c5" targetNamespace="http://schemas.microsoft.com/office/2006/metadata/properties" ma:root="true" ma:fieldsID="76073be3c590696dda0ece17c467d16d" ns2:_="" ns3:_="">
    <xsd:import namespace="8573179d-95f6-4585-b178-7c7bfbba18fd"/>
    <xsd:import namespace="aaf8d815-8e2a-45a4-b93d-f581d82b33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73179d-95f6-4585-b178-7c7bfbba18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68e7a3b4-719f-41bf-b6a2-2196479b42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f8d815-8e2a-45a4-b93d-f581d82b33c5"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93075a1a-2061-4a5d-b0f9-12deedef3ea3}" ma:internalName="TaxCatchAll" ma:showField="CatchAllData" ma:web="aaf8d815-8e2a-45a4-b93d-f581d82b33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5B6A18-AF99-4297-9F4E-4A38D39D9FEF}">
  <ds:schemaRefs>
    <ds:schemaRef ds:uri="http://schemas.microsoft.com/sharepoint/v3/contenttype/forms"/>
  </ds:schemaRefs>
</ds:datastoreItem>
</file>

<file path=customXml/itemProps2.xml><?xml version="1.0" encoding="utf-8"?>
<ds:datastoreItem xmlns:ds="http://schemas.openxmlformats.org/officeDocument/2006/customXml" ds:itemID="{A693EF2F-8834-45A6-80CE-389F3436340B}">
  <ds:schemaRefs>
    <ds:schemaRef ds:uri="8573179d-95f6-4585-b178-7c7bfbba18fd"/>
    <ds:schemaRef ds:uri="aaf8d815-8e2a-45a4-b93d-f581d82b33c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F7BCFC7-12B7-4E86-83A0-B54FFC28AAC8}">
  <ds:schemaRefs>
    <ds:schemaRef ds:uri="8573179d-95f6-4585-b178-7c7bfbba18fd"/>
    <ds:schemaRef ds:uri="aaf8d815-8e2a-45a4-b93d-f581d82b33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Simple Light</vt:lpstr>
      <vt:lpstr>Scenario Template</vt:lpstr>
      <vt:lpstr>PowerPoint Presentation</vt:lpstr>
      <vt:lpstr>Overzicht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Hostilia scenario proces</dc:title>
  <cp:revision>112</cp:revision>
  <dcterms:modified xsi:type="dcterms:W3CDTF">2022-12-08T19:32:07Z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0x010100B01B3BBBC55AEA459BDDF797D9480D84</vt:lpwstr>
  </property>
  <property fmtid="{D5CDD505-2E9C-101B-9397-08002B2CF9AE}" pid="3" name="MSIP_Label_f95379a6-efcb-4855-97e0-03c6be785496_Enabled">
    <vt:lpwstr>true</vt:lpwstr>
  </property>
  <property fmtid="{D5CDD505-2E9C-101B-9397-08002B2CF9AE}" pid="4" name="MSIP_Label_f95379a6-efcb-4855-97e0-03c6be785496_SetDate">
    <vt:lpwstr>2022-11-14T18:08:13Z</vt:lpwstr>
  </property>
  <property fmtid="{D5CDD505-2E9C-101B-9397-08002B2CF9AE}" pid="5" name="MSIP_Label_f95379a6-efcb-4855-97e0-03c6be785496_Method">
    <vt:lpwstr>Standard</vt:lpwstr>
  </property>
  <property fmtid="{D5CDD505-2E9C-101B-9397-08002B2CF9AE}" pid="6" name="MSIP_Label_f95379a6-efcb-4855-97e0-03c6be785496_Name">
    <vt:lpwstr>f95379a6-efcb-4855-97e0-03c6be785496</vt:lpwstr>
  </property>
  <property fmtid="{D5CDD505-2E9C-101B-9397-08002B2CF9AE}" pid="7" name="MSIP_Label_f95379a6-efcb-4855-97e0-03c6be785496_SiteId">
    <vt:lpwstr>0bff66c5-45db-46ed-8b81-87959e069b90</vt:lpwstr>
  </property>
  <property fmtid="{D5CDD505-2E9C-101B-9397-08002B2CF9AE}" pid="8" name="MSIP_Label_f95379a6-efcb-4855-97e0-03c6be785496_ActionId">
    <vt:lpwstr>9308f097-efbd-469a-8466-608032aa3e0d</vt:lpwstr>
  </property>
  <property fmtid="{D5CDD505-2E9C-101B-9397-08002B2CF9AE}" pid="9" name="MSIP_Label_f95379a6-efcb-4855-97e0-03c6be785496_ContentBits">
    <vt:lpwstr>0</vt:lpwstr>
  </property>
  <property fmtid="{D5CDD505-2E9C-101B-9397-08002B2CF9AE}" pid="10" name="MediaServiceImageTags">
    <vt:lpwstr/>
  </property>
</Properties>
</file>